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9" r:id="rId3"/>
    <p:sldId id="260" r:id="rId4"/>
    <p:sldId id="313" r:id="rId5"/>
    <p:sldId id="286" r:id="rId6"/>
    <p:sldId id="317" r:id="rId7"/>
    <p:sldId id="318" r:id="rId8"/>
    <p:sldId id="275" r:id="rId9"/>
    <p:sldId id="312" r:id="rId10"/>
    <p:sldId id="319" r:id="rId11"/>
    <p:sldId id="305" r:id="rId12"/>
    <p:sldId id="315" r:id="rId13"/>
    <p:sldId id="320" r:id="rId14"/>
    <p:sldId id="321" r:id="rId15"/>
    <p:sldId id="291" r:id="rId16"/>
    <p:sldId id="322" r:id="rId17"/>
    <p:sldId id="316" r:id="rId18"/>
    <p:sldId id="323" r:id="rId19"/>
    <p:sldId id="294" r:id="rId20"/>
    <p:sldId id="295" r:id="rId21"/>
    <p:sldId id="307" r:id="rId22"/>
    <p:sldId id="296" r:id="rId23"/>
    <p:sldId id="298" r:id="rId24"/>
    <p:sldId id="299" r:id="rId25"/>
    <p:sldId id="300" r:id="rId26"/>
    <p:sldId id="301" r:id="rId27"/>
    <p:sldId id="304" r:id="rId28"/>
    <p:sldId id="306" r:id="rId29"/>
    <p:sldId id="324" r:id="rId30"/>
    <p:sldId id="325" r:id="rId31"/>
    <p:sldId id="302" r:id="rId3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918"/>
    <a:srgbClr val="FACDC6"/>
    <a:srgbClr val="717171"/>
    <a:srgbClr val="C6605E"/>
    <a:srgbClr val="B3423F"/>
    <a:srgbClr val="E5ECF7"/>
    <a:srgbClr val="F4EE00"/>
    <a:srgbClr val="F3F5FB"/>
    <a:srgbClr val="F0F4FA"/>
    <a:srgbClr val="F6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26" autoAdjust="0"/>
  </p:normalViewPr>
  <p:slideViewPr>
    <p:cSldViewPr>
      <p:cViewPr>
        <p:scale>
          <a:sx n="100" d="100"/>
          <a:sy n="100" d="100"/>
        </p:scale>
        <p:origin x="-122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63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layout>
                <c:manualLayout>
                  <c:x val="-2.1662928247946711E-3"/>
                  <c:y val="-3.20239955605248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9429819329087049E-17"/>
                  <c:y val="3.00809018589478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1.37387428183750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6651712991786846E-3"/>
                  <c:y val="0.2119878177905048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 26.08.1920</c:v>
                </c:pt>
                <c:pt idx="1">
                  <c:v>17.12.1926</c:v>
                </c:pt>
                <c:pt idx="2">
                  <c:v>17.01.1939</c:v>
                </c:pt>
                <c:pt idx="3">
                  <c:v>1941</c:v>
                </c:pt>
                <c:pt idx="4">
                  <c:v>1950</c:v>
                </c:pt>
                <c:pt idx="5">
                  <c:v>15.01.1959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19.100000000000001</c:v>
                </c:pt>
                <c:pt idx="1">
                  <c:v>32.200000000000003</c:v>
                </c:pt>
                <c:pt idx="2">
                  <c:v>291.2</c:v>
                </c:pt>
                <c:pt idx="3">
                  <c:v>316.3</c:v>
                </c:pt>
                <c:pt idx="4">
                  <c:v>314.7</c:v>
                </c:pt>
                <c:pt idx="5">
                  <c:v>568.20000000000005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8183552"/>
        <c:axId val="28189440"/>
      </c:barChart>
      <c:catAx>
        <c:axId val="281835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txPr>
          <a:bodyPr/>
          <a:lstStyle/>
          <a:p>
            <a:pPr>
              <a:defRPr sz="1000" baseline="0"/>
            </a:pPr>
            <a:endParaRPr lang="ru-RU"/>
          </a:p>
        </c:txPr>
        <c:crossAx val="28189440"/>
        <c:crosses val="autoZero"/>
        <c:auto val="1"/>
        <c:lblAlgn val="ctr"/>
        <c:lblOffset val="100"/>
        <c:noMultiLvlLbl val="0"/>
      </c:catAx>
      <c:valAx>
        <c:axId val="28189440"/>
        <c:scaling>
          <c:orientation val="minMax"/>
        </c:scaling>
        <c:delete val="0"/>
        <c:axPos val="l"/>
        <c:majorGridlines>
          <c:spPr>
            <a:ln>
              <a:solidFill>
                <a:srgbClr val="C6605E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txPr>
          <a:bodyPr/>
          <a:lstStyle/>
          <a:p>
            <a:pPr>
              <a:defRPr sz="1000" baseline="0"/>
            </a:pPr>
            <a:endParaRPr lang="ru-RU"/>
          </a:p>
        </c:txPr>
        <c:crossAx val="28183552"/>
        <c:crosses val="autoZero"/>
        <c:crossBetween val="between"/>
        <c:majorUnit val="150"/>
      </c:valAx>
      <c:spPr>
        <a:ln>
          <a:solidFill>
            <a:srgbClr val="441918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0">
          <a:solidFill>
            <a:srgbClr val="441918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родившихся (без мертворождённых)</c:v>
                </c:pt>
              </c:strCache>
            </c:strRef>
          </c:tx>
          <c:spPr>
            <a:ln w="317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4.7446752708354634E-2"/>
                  <c:y val="-2.5840062915550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1939-1940</c:v>
                </c:pt>
                <c:pt idx="1">
                  <c:v>1941-1945</c:v>
                </c:pt>
                <c:pt idx="2">
                  <c:v>1946-1950</c:v>
                </c:pt>
                <c:pt idx="3">
                  <c:v>1951-1955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25814</c:v>
                </c:pt>
                <c:pt idx="1">
                  <c:v>26820</c:v>
                </c:pt>
                <c:pt idx="2">
                  <c:v>55900</c:v>
                </c:pt>
                <c:pt idx="3">
                  <c:v>72555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умерших</c:v>
                </c:pt>
              </c:strCache>
            </c:strRef>
          </c:tx>
          <c:spPr>
            <a:ln w="31750"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3331626050743361E-2"/>
                  <c:y val="-4.0814341349878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408377155817543E-2"/>
                  <c:y val="-1.8352923698387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3331626050743361E-2"/>
                  <c:y val="-3.3327202132714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9408377155817543E-2"/>
                  <c:y val="-4.0814341349878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1939-1940</c:v>
                </c:pt>
                <c:pt idx="1">
                  <c:v>1941-1945</c:v>
                </c:pt>
                <c:pt idx="2">
                  <c:v>1946-1950</c:v>
                </c:pt>
                <c:pt idx="3">
                  <c:v>1951-1955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13287</c:v>
                </c:pt>
                <c:pt idx="1">
                  <c:v>16990</c:v>
                </c:pt>
                <c:pt idx="2">
                  <c:v>17724</c:v>
                </c:pt>
                <c:pt idx="3">
                  <c:v>16607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ln w="317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2"/>
              <c:layout>
                <c:manualLayout>
                  <c:x val="-4.7446752708354564E-2"/>
                  <c:y val="4.4557910958459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1939-1940</c:v>
                </c:pt>
                <c:pt idx="1">
                  <c:v>1941-1945</c:v>
                </c:pt>
                <c:pt idx="2">
                  <c:v>1946-1950</c:v>
                </c:pt>
                <c:pt idx="3">
                  <c:v>1951-1955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12527</c:v>
                </c:pt>
                <c:pt idx="1">
                  <c:v>9830</c:v>
                </c:pt>
                <c:pt idx="2">
                  <c:v>38176</c:v>
                </c:pt>
                <c:pt idx="3">
                  <c:v>55948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78848"/>
        <c:axId val="28080384"/>
      </c:lineChart>
      <c:catAx>
        <c:axId val="280788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rgbClr val="441918"/>
            </a:solidFill>
          </a:ln>
        </c:spPr>
        <c:crossAx val="28080384"/>
        <c:crosses val="autoZero"/>
        <c:auto val="1"/>
        <c:lblAlgn val="ctr"/>
        <c:lblOffset val="100"/>
        <c:noMultiLvlLbl val="0"/>
      </c:catAx>
      <c:valAx>
        <c:axId val="28080384"/>
        <c:scaling>
          <c:orientation val="minMax"/>
          <c:max val="80000"/>
        </c:scaling>
        <c:delete val="0"/>
        <c:axPos val="l"/>
        <c:majorGridlines>
          <c:spPr>
            <a:ln>
              <a:solidFill>
                <a:srgbClr val="C6605E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solidFill>
              <a:srgbClr val="441918"/>
            </a:solidFill>
          </a:ln>
        </c:spPr>
        <c:crossAx val="28078848"/>
        <c:crosses val="autoZero"/>
        <c:crossBetween val="between"/>
        <c:majorUnit val="20000"/>
      </c:valAx>
      <c:spPr>
        <a:ln>
          <a:solidFill>
            <a:srgbClr val="441918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rgbClr val="441918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46884672067899E-2"/>
          <c:y val="3.5761377390816224E-2"/>
          <c:w val="0.88988440335811614"/>
          <c:h val="0.81964650126594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horzBrick">
              <a:fgClr>
                <a:schemeClr val="accent6">
                  <a:lumMod val="50000"/>
                </a:schemeClr>
              </a:fgClr>
              <a:bgClr>
                <a:schemeClr val="accent6">
                  <a:lumMod val="75000"/>
                </a:schemeClr>
              </a:bgClr>
            </a:patt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1945</c:v>
                </c:pt>
                <c:pt idx="2">
                  <c:v>1950</c:v>
                </c:pt>
                <c:pt idx="3">
                  <c:v>1953</c:v>
                </c:pt>
                <c:pt idx="4">
                  <c:v>1956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688</c:v>
                </c:pt>
                <c:pt idx="1">
                  <c:v>572</c:v>
                </c:pt>
                <c:pt idx="2">
                  <c:v>957</c:v>
                </c:pt>
                <c:pt idx="3">
                  <c:v>1185</c:v>
                </c:pt>
                <c:pt idx="4">
                  <c:v>1708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40"/>
        <c:axId val="29874816"/>
        <c:axId val="29299072"/>
      </c:barChart>
      <c:catAx>
        <c:axId val="2987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crossAx val="29299072"/>
        <c:crosses val="autoZero"/>
        <c:auto val="1"/>
        <c:lblAlgn val="ctr"/>
        <c:lblOffset val="100"/>
        <c:noMultiLvlLbl val="0"/>
      </c:catAx>
      <c:valAx>
        <c:axId val="29299072"/>
        <c:scaling>
          <c:orientation val="minMax"/>
          <c:max val="2000"/>
        </c:scaling>
        <c:delete val="0"/>
        <c:axPos val="l"/>
        <c:majorGridlines>
          <c:spPr>
            <a:ln>
              <a:solidFill>
                <a:srgbClr val="C6605E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crossAx val="29874816"/>
        <c:crosses val="autoZero"/>
        <c:crossBetween val="between"/>
        <c:majorUnit val="500"/>
      </c:valAx>
      <c:spPr>
        <a:ln>
          <a:solidFill>
            <a:srgbClr val="441918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rgbClr val="441918"/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441918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1945</c:v>
                </c:pt>
                <c:pt idx="1">
                  <c:v>1950</c:v>
                </c:pt>
                <c:pt idx="2">
                  <c:v>1953</c:v>
                </c:pt>
                <c:pt idx="3">
                  <c:v>1955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</c:v>
                </c:pt>
                <c:pt idx="1">
                  <c:v>145</c:v>
                </c:pt>
                <c:pt idx="2">
                  <c:v>243</c:v>
                </c:pt>
                <c:pt idx="3">
                  <c:v>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40"/>
        <c:axId val="77611776"/>
        <c:axId val="77613312"/>
      </c:barChart>
      <c:catAx>
        <c:axId val="7761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txPr>
          <a:bodyPr/>
          <a:lstStyle/>
          <a:p>
            <a:pPr>
              <a:defRPr>
                <a:solidFill>
                  <a:srgbClr val="441918"/>
                </a:solidFill>
              </a:defRPr>
            </a:pPr>
            <a:endParaRPr lang="ru-RU"/>
          </a:p>
        </c:txPr>
        <c:crossAx val="77613312"/>
        <c:crosses val="autoZero"/>
        <c:auto val="1"/>
        <c:lblAlgn val="ctr"/>
        <c:lblOffset val="100"/>
        <c:noMultiLvlLbl val="0"/>
      </c:catAx>
      <c:valAx>
        <c:axId val="77613312"/>
        <c:scaling>
          <c:orientation val="minMax"/>
          <c:max val="400"/>
        </c:scaling>
        <c:delete val="0"/>
        <c:axPos val="l"/>
        <c:majorGridlines>
          <c:spPr>
            <a:ln>
              <a:solidFill>
                <a:srgbClr val="C6605E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441918"/>
            </a:solidFill>
          </a:ln>
        </c:spPr>
        <c:txPr>
          <a:bodyPr/>
          <a:lstStyle/>
          <a:p>
            <a:pPr>
              <a:defRPr>
                <a:solidFill>
                  <a:srgbClr val="441918"/>
                </a:solidFill>
              </a:defRPr>
            </a:pPr>
            <a:endParaRPr lang="ru-RU"/>
          </a:p>
        </c:txPr>
        <c:crossAx val="77611776"/>
        <c:crosses val="autoZero"/>
        <c:crossBetween val="between"/>
        <c:majorUnit val="100"/>
      </c:valAx>
      <c:spPr>
        <a:ln>
          <a:solidFill>
            <a:srgbClr val="441918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jpeg"/><Relationship Id="rId7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Bimoid\Users\User0001\RcvdFiles\бергелите инесса альгирдовна\IMG_50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5145" r="7075" b="9257"/>
          <a:stretch/>
        </p:blipFill>
        <p:spPr bwMode="auto">
          <a:xfrm>
            <a:off x="0" y="1013002"/>
            <a:ext cx="9139388" cy="58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458" y="2348880"/>
            <a:ext cx="913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Мурманская область в годы войны: </a:t>
            </a:r>
          </a:p>
          <a:p>
            <a:pPr algn="ctr"/>
            <a:r>
              <a:rPr lang="ru-RU" sz="40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статистика и статистики</a:t>
            </a:r>
            <a:endParaRPr lang="ru-RU" sz="40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" descr="I:\610ROOM\610_person\PLYATNER\Презентация\75\P-75_logotip_gorizont_um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94"/>
            <a:ext cx="3849260" cy="4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4663" y="4761899"/>
            <a:ext cx="1581173" cy="2504302"/>
            <a:chOff x="4663" y="4761899"/>
            <a:chExt cx="1581173" cy="2504302"/>
          </a:xfrm>
        </p:grpSpPr>
        <p:sp>
          <p:nvSpPr>
            <p:cNvPr id="28" name="Прямоугольник 14"/>
            <p:cNvSpPr/>
            <p:nvPr/>
          </p:nvSpPr>
          <p:spPr>
            <a:xfrm rot="18900000">
              <a:off x="340077" y="5810857"/>
              <a:ext cx="146755" cy="128650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137494 h 6864607"/>
                <a:gd name="connsiteX4" fmla="*/ 0 w 144000"/>
                <a:gd name="connsiteY4" fmla="*/ 0 h 6864607"/>
                <a:gd name="connsiteX0" fmla="*/ 0 w 146754"/>
                <a:gd name="connsiteY0" fmla="*/ 0 h 6283467"/>
                <a:gd name="connsiteX1" fmla="*/ 144000 w 146754"/>
                <a:gd name="connsiteY1" fmla="*/ 0 h 6283467"/>
                <a:gd name="connsiteX2" fmla="*/ 146754 w 146754"/>
                <a:gd name="connsiteY2" fmla="*/ 6283467 h 6283467"/>
                <a:gd name="connsiteX3" fmla="*/ 0 w 146754"/>
                <a:gd name="connsiteY3" fmla="*/ 6137494 h 6283467"/>
                <a:gd name="connsiteX4" fmla="*/ 0 w 146754"/>
                <a:gd name="connsiteY4" fmla="*/ 0 h 6283467"/>
                <a:gd name="connsiteX0" fmla="*/ 0 w 146754"/>
                <a:gd name="connsiteY0" fmla="*/ 0 h 6283467"/>
                <a:gd name="connsiteX1" fmla="*/ 140263 w 146754"/>
                <a:gd name="connsiteY1" fmla="*/ 4996967 h 6283467"/>
                <a:gd name="connsiteX2" fmla="*/ 146754 w 146754"/>
                <a:gd name="connsiteY2" fmla="*/ 6283467 h 6283467"/>
                <a:gd name="connsiteX3" fmla="*/ 0 w 146754"/>
                <a:gd name="connsiteY3" fmla="*/ 6137494 h 6283467"/>
                <a:gd name="connsiteX4" fmla="*/ 0 w 146754"/>
                <a:gd name="connsiteY4" fmla="*/ 0 h 6283467"/>
                <a:gd name="connsiteX0" fmla="*/ 0 w 146755"/>
                <a:gd name="connsiteY0" fmla="*/ 145761 h 1286500"/>
                <a:gd name="connsiteX1" fmla="*/ 140264 w 146755"/>
                <a:gd name="connsiteY1" fmla="*/ 0 h 1286500"/>
                <a:gd name="connsiteX2" fmla="*/ 146755 w 146755"/>
                <a:gd name="connsiteY2" fmla="*/ 1286500 h 1286500"/>
                <a:gd name="connsiteX3" fmla="*/ 1 w 146755"/>
                <a:gd name="connsiteY3" fmla="*/ 1140527 h 1286500"/>
                <a:gd name="connsiteX4" fmla="*/ 0 w 146755"/>
                <a:gd name="connsiteY4" fmla="*/ 145761 h 128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55" h="1286500">
                  <a:moveTo>
                    <a:pt x="0" y="145761"/>
                  </a:moveTo>
                  <a:lnTo>
                    <a:pt x="140264" y="0"/>
                  </a:lnTo>
                  <a:cubicBezTo>
                    <a:pt x="142428" y="428833"/>
                    <a:pt x="144591" y="857667"/>
                    <a:pt x="146755" y="1286500"/>
                  </a:cubicBezTo>
                  <a:lnTo>
                    <a:pt x="1" y="1140527"/>
                  </a:lnTo>
                  <a:cubicBezTo>
                    <a:pt x="1" y="808938"/>
                    <a:pt x="0" y="477350"/>
                    <a:pt x="0" y="14576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17"/>
            <p:cNvSpPr/>
            <p:nvPr/>
          </p:nvSpPr>
          <p:spPr>
            <a:xfrm rot="18900000">
              <a:off x="439128" y="5563988"/>
              <a:ext cx="153245" cy="1587478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283467 h 6864607"/>
                <a:gd name="connsiteX4" fmla="*/ 0 w 144000"/>
                <a:gd name="connsiteY4" fmla="*/ 0 h 6864607"/>
                <a:gd name="connsiteX0" fmla="*/ 0 w 144000"/>
                <a:gd name="connsiteY0" fmla="*/ 0 h 6423932"/>
                <a:gd name="connsiteX1" fmla="*/ 144000 w 144000"/>
                <a:gd name="connsiteY1" fmla="*/ 0 h 6423932"/>
                <a:gd name="connsiteX2" fmla="*/ 141246 w 144000"/>
                <a:gd name="connsiteY2" fmla="*/ 6423932 h 6423932"/>
                <a:gd name="connsiteX3" fmla="*/ 0 w 144000"/>
                <a:gd name="connsiteY3" fmla="*/ 6283467 h 6423932"/>
                <a:gd name="connsiteX4" fmla="*/ 0 w 144000"/>
                <a:gd name="connsiteY4" fmla="*/ 0 h 6423932"/>
                <a:gd name="connsiteX0" fmla="*/ 0 w 149508"/>
                <a:gd name="connsiteY0" fmla="*/ 0 h 6434949"/>
                <a:gd name="connsiteX1" fmla="*/ 144000 w 149508"/>
                <a:gd name="connsiteY1" fmla="*/ 0 h 6434949"/>
                <a:gd name="connsiteX2" fmla="*/ 149508 w 149508"/>
                <a:gd name="connsiteY2" fmla="*/ 6434949 h 6434949"/>
                <a:gd name="connsiteX3" fmla="*/ 0 w 149508"/>
                <a:gd name="connsiteY3" fmla="*/ 6283467 h 6434949"/>
                <a:gd name="connsiteX4" fmla="*/ 0 w 149508"/>
                <a:gd name="connsiteY4" fmla="*/ 0 h 6434949"/>
                <a:gd name="connsiteX0" fmla="*/ 0 w 149508"/>
                <a:gd name="connsiteY0" fmla="*/ 0 h 6434949"/>
                <a:gd name="connsiteX1" fmla="*/ 147737 w 149508"/>
                <a:gd name="connsiteY1" fmla="*/ 4847471 h 6434949"/>
                <a:gd name="connsiteX2" fmla="*/ 149508 w 149508"/>
                <a:gd name="connsiteY2" fmla="*/ 6434949 h 6434949"/>
                <a:gd name="connsiteX3" fmla="*/ 0 w 149508"/>
                <a:gd name="connsiteY3" fmla="*/ 6283467 h 6434949"/>
                <a:gd name="connsiteX4" fmla="*/ 0 w 149508"/>
                <a:gd name="connsiteY4" fmla="*/ 0 h 6434949"/>
                <a:gd name="connsiteX0" fmla="*/ 0 w 153245"/>
                <a:gd name="connsiteY0" fmla="*/ 149496 h 1587478"/>
                <a:gd name="connsiteX1" fmla="*/ 151474 w 153245"/>
                <a:gd name="connsiteY1" fmla="*/ 0 h 1587478"/>
                <a:gd name="connsiteX2" fmla="*/ 153245 w 153245"/>
                <a:gd name="connsiteY2" fmla="*/ 1587478 h 1587478"/>
                <a:gd name="connsiteX3" fmla="*/ 3737 w 153245"/>
                <a:gd name="connsiteY3" fmla="*/ 1435996 h 1587478"/>
                <a:gd name="connsiteX4" fmla="*/ 0 w 153245"/>
                <a:gd name="connsiteY4" fmla="*/ 149496 h 15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45" h="1587478">
                  <a:moveTo>
                    <a:pt x="0" y="149496"/>
                  </a:moveTo>
                  <a:lnTo>
                    <a:pt x="151474" y="0"/>
                  </a:lnTo>
                  <a:cubicBezTo>
                    <a:pt x="152064" y="529159"/>
                    <a:pt x="152655" y="1058319"/>
                    <a:pt x="153245" y="1587478"/>
                  </a:cubicBezTo>
                  <a:lnTo>
                    <a:pt x="3737" y="1435996"/>
                  </a:lnTo>
                  <a:cubicBezTo>
                    <a:pt x="2491" y="1007163"/>
                    <a:pt x="1246" y="578329"/>
                    <a:pt x="0" y="149496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75000"/>
                  </a:schemeClr>
                </a:gs>
                <a:gs pos="75000">
                  <a:srgbClr val="FFFF00"/>
                </a:gs>
                <a:gs pos="90000">
                  <a:srgbClr val="E46C0A"/>
                </a:gs>
                <a:gs pos="60000">
                  <a:srgbClr val="E46C0A"/>
                </a:gs>
                <a:gs pos="40000">
                  <a:schemeClr val="accent6">
                    <a:lumMod val="75000"/>
                  </a:schemeClr>
                </a:gs>
                <a:gs pos="25000">
                  <a:srgbClr val="F4EE00"/>
                </a:gs>
                <a:gs pos="10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18"/>
            <p:cNvSpPr/>
            <p:nvPr/>
          </p:nvSpPr>
          <p:spPr>
            <a:xfrm rot="18900000">
              <a:off x="547225" y="5313502"/>
              <a:ext cx="141432" cy="1873705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2755 w 144000"/>
                <a:gd name="connsiteY3" fmla="*/ 6426686 h 6864607"/>
                <a:gd name="connsiteX4" fmla="*/ 0 w 144000"/>
                <a:gd name="connsiteY4" fmla="*/ 0 h 6864607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2755 w 144000"/>
                <a:gd name="connsiteY3" fmla="*/ 6426686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8263 w 144000"/>
                <a:gd name="connsiteY3" fmla="*/ 6440457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2755 w 144000"/>
                <a:gd name="connsiteY3" fmla="*/ 6429440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4701709 h 6575414"/>
                <a:gd name="connsiteX2" fmla="*/ 144000 w 144000"/>
                <a:gd name="connsiteY2" fmla="*/ 6575414 h 6575414"/>
                <a:gd name="connsiteX3" fmla="*/ 2755 w 144000"/>
                <a:gd name="connsiteY3" fmla="*/ 6429440 h 6575414"/>
                <a:gd name="connsiteX4" fmla="*/ 0 w 144000"/>
                <a:gd name="connsiteY4" fmla="*/ 0 h 6575414"/>
                <a:gd name="connsiteX0" fmla="*/ 1169 w 141432"/>
                <a:gd name="connsiteY0" fmla="*/ 138285 h 1873705"/>
                <a:gd name="connsiteX1" fmla="*/ 141432 w 141432"/>
                <a:gd name="connsiteY1" fmla="*/ 0 h 1873705"/>
                <a:gd name="connsiteX2" fmla="*/ 141432 w 141432"/>
                <a:gd name="connsiteY2" fmla="*/ 1873705 h 1873705"/>
                <a:gd name="connsiteX3" fmla="*/ 187 w 141432"/>
                <a:gd name="connsiteY3" fmla="*/ 1727731 h 1873705"/>
                <a:gd name="connsiteX4" fmla="*/ 1169 w 141432"/>
                <a:gd name="connsiteY4" fmla="*/ 138285 h 187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32" h="1873705">
                  <a:moveTo>
                    <a:pt x="1169" y="138285"/>
                  </a:moveTo>
                  <a:lnTo>
                    <a:pt x="141432" y="0"/>
                  </a:lnTo>
                  <a:lnTo>
                    <a:pt x="141432" y="1873705"/>
                  </a:lnTo>
                  <a:lnTo>
                    <a:pt x="187" y="1727731"/>
                  </a:lnTo>
                  <a:cubicBezTo>
                    <a:pt x="-731" y="-414498"/>
                    <a:pt x="2087" y="2280514"/>
                    <a:pt x="1169" y="1382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19"/>
            <p:cNvSpPr/>
            <p:nvPr/>
          </p:nvSpPr>
          <p:spPr>
            <a:xfrm rot="18900000">
              <a:off x="646493" y="5058150"/>
              <a:ext cx="144983" cy="217567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575414 h 6864607"/>
                <a:gd name="connsiteX4" fmla="*/ 0 w 144000"/>
                <a:gd name="connsiteY4" fmla="*/ 0 h 6864607"/>
                <a:gd name="connsiteX0" fmla="*/ 0 w 146754"/>
                <a:gd name="connsiteY0" fmla="*/ 0 h 6724142"/>
                <a:gd name="connsiteX1" fmla="*/ 144000 w 146754"/>
                <a:gd name="connsiteY1" fmla="*/ 0 h 6724142"/>
                <a:gd name="connsiteX2" fmla="*/ 146754 w 146754"/>
                <a:gd name="connsiteY2" fmla="*/ 6724142 h 6724142"/>
                <a:gd name="connsiteX3" fmla="*/ 0 w 146754"/>
                <a:gd name="connsiteY3" fmla="*/ 6575414 h 6724142"/>
                <a:gd name="connsiteX4" fmla="*/ 0 w 146754"/>
                <a:gd name="connsiteY4" fmla="*/ 0 h 6724142"/>
                <a:gd name="connsiteX0" fmla="*/ 0 w 146754"/>
                <a:gd name="connsiteY0" fmla="*/ 0 h 6724142"/>
                <a:gd name="connsiteX1" fmla="*/ 144000 w 146754"/>
                <a:gd name="connsiteY1" fmla="*/ 0 h 6724142"/>
                <a:gd name="connsiteX2" fmla="*/ 146754 w 146754"/>
                <a:gd name="connsiteY2" fmla="*/ 6724142 h 6724142"/>
                <a:gd name="connsiteX3" fmla="*/ 2754 w 146754"/>
                <a:gd name="connsiteY3" fmla="*/ 6583677 h 6724142"/>
                <a:gd name="connsiteX4" fmla="*/ 0 w 146754"/>
                <a:gd name="connsiteY4" fmla="*/ 0 h 6724142"/>
                <a:gd name="connsiteX0" fmla="*/ 0 w 147737"/>
                <a:gd name="connsiteY0" fmla="*/ 0 h 6724142"/>
                <a:gd name="connsiteX1" fmla="*/ 147737 w 147737"/>
                <a:gd name="connsiteY1" fmla="*/ 4548472 h 6724142"/>
                <a:gd name="connsiteX2" fmla="*/ 146754 w 147737"/>
                <a:gd name="connsiteY2" fmla="*/ 6724142 h 6724142"/>
                <a:gd name="connsiteX3" fmla="*/ 2754 w 147737"/>
                <a:gd name="connsiteY3" fmla="*/ 6583677 h 6724142"/>
                <a:gd name="connsiteX4" fmla="*/ 0 w 147737"/>
                <a:gd name="connsiteY4" fmla="*/ 0 h 6724142"/>
                <a:gd name="connsiteX0" fmla="*/ 984 w 144983"/>
                <a:gd name="connsiteY0" fmla="*/ 156975 h 2175670"/>
                <a:gd name="connsiteX1" fmla="*/ 144983 w 144983"/>
                <a:gd name="connsiteY1" fmla="*/ 0 h 2175670"/>
                <a:gd name="connsiteX2" fmla="*/ 144000 w 144983"/>
                <a:gd name="connsiteY2" fmla="*/ 2175670 h 2175670"/>
                <a:gd name="connsiteX3" fmla="*/ 0 w 144983"/>
                <a:gd name="connsiteY3" fmla="*/ 2035205 h 2175670"/>
                <a:gd name="connsiteX4" fmla="*/ 984 w 144983"/>
                <a:gd name="connsiteY4" fmla="*/ 156975 h 217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83" h="2175670">
                  <a:moveTo>
                    <a:pt x="984" y="156975"/>
                  </a:moveTo>
                  <a:lnTo>
                    <a:pt x="144983" y="0"/>
                  </a:lnTo>
                  <a:cubicBezTo>
                    <a:pt x="144655" y="725223"/>
                    <a:pt x="144328" y="1450447"/>
                    <a:pt x="144000" y="2175670"/>
                  </a:cubicBezTo>
                  <a:lnTo>
                    <a:pt x="0" y="2035205"/>
                  </a:lnTo>
                  <a:lnTo>
                    <a:pt x="984" y="156975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75000"/>
                  </a:schemeClr>
                </a:gs>
                <a:gs pos="69000">
                  <a:srgbClr val="FFFF00"/>
                </a:gs>
                <a:gs pos="79000">
                  <a:srgbClr val="E46C0A"/>
                </a:gs>
                <a:gs pos="59000">
                  <a:srgbClr val="E46C0A"/>
                </a:gs>
                <a:gs pos="43000">
                  <a:schemeClr val="accent6">
                    <a:lumMod val="75000"/>
                  </a:schemeClr>
                </a:gs>
                <a:gs pos="33000">
                  <a:srgbClr val="F4EE00"/>
                </a:gs>
                <a:gs pos="21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20"/>
            <p:cNvSpPr/>
            <p:nvPr/>
          </p:nvSpPr>
          <p:spPr>
            <a:xfrm rot="18900000">
              <a:off x="747513" y="4819641"/>
              <a:ext cx="140262" cy="244656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2754 w 144000"/>
                <a:gd name="connsiteY3" fmla="*/ 6726896 h 6864607"/>
                <a:gd name="connsiteX4" fmla="*/ 0 w 144000"/>
                <a:gd name="connsiteY4" fmla="*/ 0 h 6864607"/>
                <a:gd name="connsiteX0" fmla="*/ 984 w 141246"/>
                <a:gd name="connsiteY0" fmla="*/ 408977 h 6864607"/>
                <a:gd name="connsiteX1" fmla="*/ 141246 w 141246"/>
                <a:gd name="connsiteY1" fmla="*/ 0 h 6864607"/>
                <a:gd name="connsiteX2" fmla="*/ 141246 w 141246"/>
                <a:gd name="connsiteY2" fmla="*/ 6864607 h 6864607"/>
                <a:gd name="connsiteX3" fmla="*/ 0 w 141246"/>
                <a:gd name="connsiteY3" fmla="*/ 6726896 h 6864607"/>
                <a:gd name="connsiteX4" fmla="*/ 984 w 141246"/>
                <a:gd name="connsiteY4" fmla="*/ 408977 h 6864607"/>
                <a:gd name="connsiteX0" fmla="*/ 984 w 141246"/>
                <a:gd name="connsiteY0" fmla="*/ 408977 h 6864607"/>
                <a:gd name="connsiteX1" fmla="*/ 141246 w 141246"/>
                <a:gd name="connsiteY1" fmla="*/ 0 h 6864607"/>
                <a:gd name="connsiteX2" fmla="*/ 141246 w 141246"/>
                <a:gd name="connsiteY2" fmla="*/ 6864607 h 6864607"/>
                <a:gd name="connsiteX3" fmla="*/ 0 w 141246"/>
                <a:gd name="connsiteY3" fmla="*/ 6538139 h 6864607"/>
                <a:gd name="connsiteX4" fmla="*/ 984 w 141246"/>
                <a:gd name="connsiteY4" fmla="*/ 408977 h 6864607"/>
                <a:gd name="connsiteX0" fmla="*/ 0 w 140262"/>
                <a:gd name="connsiteY0" fmla="*/ 408977 h 6864607"/>
                <a:gd name="connsiteX1" fmla="*/ 140262 w 140262"/>
                <a:gd name="connsiteY1" fmla="*/ 0 h 6864607"/>
                <a:gd name="connsiteX2" fmla="*/ 140262 w 140262"/>
                <a:gd name="connsiteY2" fmla="*/ 6864607 h 6864607"/>
                <a:gd name="connsiteX3" fmla="*/ 2753 w 140262"/>
                <a:gd name="connsiteY3" fmla="*/ 6527654 h 6864607"/>
                <a:gd name="connsiteX4" fmla="*/ 0 w 140262"/>
                <a:gd name="connsiteY4" fmla="*/ 408977 h 6864607"/>
                <a:gd name="connsiteX0" fmla="*/ 0 w 140262"/>
                <a:gd name="connsiteY0" fmla="*/ 408977 h 6864607"/>
                <a:gd name="connsiteX1" fmla="*/ 140262 w 140262"/>
                <a:gd name="connsiteY1" fmla="*/ 0 h 6864607"/>
                <a:gd name="connsiteX2" fmla="*/ 140262 w 140262"/>
                <a:gd name="connsiteY2" fmla="*/ 6864607 h 6864607"/>
                <a:gd name="connsiteX3" fmla="*/ 982 w 140262"/>
                <a:gd name="connsiteY3" fmla="*/ 6482920 h 6864607"/>
                <a:gd name="connsiteX4" fmla="*/ 0 w 140262"/>
                <a:gd name="connsiteY4" fmla="*/ 408977 h 68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62" h="6864607">
                  <a:moveTo>
                    <a:pt x="0" y="408977"/>
                  </a:moveTo>
                  <a:lnTo>
                    <a:pt x="140262" y="0"/>
                  </a:lnTo>
                  <a:lnTo>
                    <a:pt x="140262" y="6864607"/>
                  </a:lnTo>
                  <a:lnTo>
                    <a:pt x="982" y="6482920"/>
                  </a:lnTo>
                  <a:cubicBezTo>
                    <a:pt x="64" y="4443361"/>
                    <a:pt x="918" y="2448536"/>
                    <a:pt x="0" y="4089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 rot="18900000">
              <a:off x="357616" y="6011248"/>
              <a:ext cx="10800" cy="994868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86000">
                  <a:srgbClr val="FFFF00"/>
                </a:gs>
                <a:gs pos="99000">
                  <a:srgbClr val="E46C0A"/>
                </a:gs>
                <a:gs pos="74000">
                  <a:srgbClr val="E46C0A"/>
                </a:gs>
                <a:gs pos="28000">
                  <a:schemeClr val="accent6">
                    <a:lumMod val="75000"/>
                  </a:schemeClr>
                </a:gs>
                <a:gs pos="15000">
                  <a:srgbClr val="F4EE00"/>
                </a:gs>
                <a:gs pos="4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 rot="18900000">
              <a:off x="865078" y="4761899"/>
              <a:ext cx="10800" cy="244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9000">
                  <a:srgbClr val="FFFF00"/>
                </a:gs>
                <a:gs pos="80000">
                  <a:srgbClr val="E46C0A"/>
                </a:gs>
                <a:gs pos="56000">
                  <a:srgbClr val="E46C0A"/>
                </a:gs>
                <a:gs pos="46000">
                  <a:schemeClr val="accent6">
                    <a:lumMod val="75000"/>
                  </a:schemeClr>
                </a:gs>
                <a:gs pos="35000">
                  <a:srgbClr val="F4EE00"/>
                </a:gs>
                <a:gs pos="24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rot="18900000" flipH="1" flipV="1">
              <a:off x="860356" y="6489678"/>
              <a:ext cx="725480" cy="736473"/>
            </a:xfrm>
            <a:prstGeom prst="line">
              <a:avLst/>
            </a:prstGeom>
            <a:ln w="1079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4663" y="5122187"/>
              <a:ext cx="623" cy="1030192"/>
            </a:xfrm>
            <a:prstGeom prst="line">
              <a:avLst/>
            </a:prstGeom>
            <a:ln w="1079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/>
          <p:cNvGrpSpPr/>
          <p:nvPr/>
        </p:nvGrpSpPr>
        <p:grpSpPr>
          <a:xfrm rot="10800000">
            <a:off x="7556602" y="-404777"/>
            <a:ext cx="1581173" cy="2504302"/>
            <a:chOff x="4663" y="4761899"/>
            <a:chExt cx="1581173" cy="2504302"/>
          </a:xfrm>
        </p:grpSpPr>
        <p:sp>
          <p:nvSpPr>
            <p:cNvPr id="40" name="Прямоугольник 14"/>
            <p:cNvSpPr/>
            <p:nvPr/>
          </p:nvSpPr>
          <p:spPr>
            <a:xfrm rot="18900000">
              <a:off x="340077" y="5810857"/>
              <a:ext cx="146755" cy="128650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137494 h 6864607"/>
                <a:gd name="connsiteX4" fmla="*/ 0 w 144000"/>
                <a:gd name="connsiteY4" fmla="*/ 0 h 6864607"/>
                <a:gd name="connsiteX0" fmla="*/ 0 w 146754"/>
                <a:gd name="connsiteY0" fmla="*/ 0 h 6283467"/>
                <a:gd name="connsiteX1" fmla="*/ 144000 w 146754"/>
                <a:gd name="connsiteY1" fmla="*/ 0 h 6283467"/>
                <a:gd name="connsiteX2" fmla="*/ 146754 w 146754"/>
                <a:gd name="connsiteY2" fmla="*/ 6283467 h 6283467"/>
                <a:gd name="connsiteX3" fmla="*/ 0 w 146754"/>
                <a:gd name="connsiteY3" fmla="*/ 6137494 h 6283467"/>
                <a:gd name="connsiteX4" fmla="*/ 0 w 146754"/>
                <a:gd name="connsiteY4" fmla="*/ 0 h 6283467"/>
                <a:gd name="connsiteX0" fmla="*/ 0 w 146754"/>
                <a:gd name="connsiteY0" fmla="*/ 0 h 6283467"/>
                <a:gd name="connsiteX1" fmla="*/ 140263 w 146754"/>
                <a:gd name="connsiteY1" fmla="*/ 4996967 h 6283467"/>
                <a:gd name="connsiteX2" fmla="*/ 146754 w 146754"/>
                <a:gd name="connsiteY2" fmla="*/ 6283467 h 6283467"/>
                <a:gd name="connsiteX3" fmla="*/ 0 w 146754"/>
                <a:gd name="connsiteY3" fmla="*/ 6137494 h 6283467"/>
                <a:gd name="connsiteX4" fmla="*/ 0 w 146754"/>
                <a:gd name="connsiteY4" fmla="*/ 0 h 6283467"/>
                <a:gd name="connsiteX0" fmla="*/ 0 w 146755"/>
                <a:gd name="connsiteY0" fmla="*/ 145761 h 1286500"/>
                <a:gd name="connsiteX1" fmla="*/ 140264 w 146755"/>
                <a:gd name="connsiteY1" fmla="*/ 0 h 1286500"/>
                <a:gd name="connsiteX2" fmla="*/ 146755 w 146755"/>
                <a:gd name="connsiteY2" fmla="*/ 1286500 h 1286500"/>
                <a:gd name="connsiteX3" fmla="*/ 1 w 146755"/>
                <a:gd name="connsiteY3" fmla="*/ 1140527 h 1286500"/>
                <a:gd name="connsiteX4" fmla="*/ 0 w 146755"/>
                <a:gd name="connsiteY4" fmla="*/ 145761 h 128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55" h="1286500">
                  <a:moveTo>
                    <a:pt x="0" y="145761"/>
                  </a:moveTo>
                  <a:lnTo>
                    <a:pt x="140264" y="0"/>
                  </a:lnTo>
                  <a:cubicBezTo>
                    <a:pt x="142428" y="428833"/>
                    <a:pt x="144591" y="857667"/>
                    <a:pt x="146755" y="1286500"/>
                  </a:cubicBezTo>
                  <a:lnTo>
                    <a:pt x="1" y="1140527"/>
                  </a:lnTo>
                  <a:cubicBezTo>
                    <a:pt x="1" y="808938"/>
                    <a:pt x="0" y="477350"/>
                    <a:pt x="0" y="14576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17"/>
            <p:cNvSpPr/>
            <p:nvPr/>
          </p:nvSpPr>
          <p:spPr>
            <a:xfrm rot="18900000">
              <a:off x="439128" y="5563988"/>
              <a:ext cx="153245" cy="1587478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283467 h 6864607"/>
                <a:gd name="connsiteX4" fmla="*/ 0 w 144000"/>
                <a:gd name="connsiteY4" fmla="*/ 0 h 6864607"/>
                <a:gd name="connsiteX0" fmla="*/ 0 w 144000"/>
                <a:gd name="connsiteY0" fmla="*/ 0 h 6423932"/>
                <a:gd name="connsiteX1" fmla="*/ 144000 w 144000"/>
                <a:gd name="connsiteY1" fmla="*/ 0 h 6423932"/>
                <a:gd name="connsiteX2" fmla="*/ 141246 w 144000"/>
                <a:gd name="connsiteY2" fmla="*/ 6423932 h 6423932"/>
                <a:gd name="connsiteX3" fmla="*/ 0 w 144000"/>
                <a:gd name="connsiteY3" fmla="*/ 6283467 h 6423932"/>
                <a:gd name="connsiteX4" fmla="*/ 0 w 144000"/>
                <a:gd name="connsiteY4" fmla="*/ 0 h 6423932"/>
                <a:gd name="connsiteX0" fmla="*/ 0 w 149508"/>
                <a:gd name="connsiteY0" fmla="*/ 0 h 6434949"/>
                <a:gd name="connsiteX1" fmla="*/ 144000 w 149508"/>
                <a:gd name="connsiteY1" fmla="*/ 0 h 6434949"/>
                <a:gd name="connsiteX2" fmla="*/ 149508 w 149508"/>
                <a:gd name="connsiteY2" fmla="*/ 6434949 h 6434949"/>
                <a:gd name="connsiteX3" fmla="*/ 0 w 149508"/>
                <a:gd name="connsiteY3" fmla="*/ 6283467 h 6434949"/>
                <a:gd name="connsiteX4" fmla="*/ 0 w 149508"/>
                <a:gd name="connsiteY4" fmla="*/ 0 h 6434949"/>
                <a:gd name="connsiteX0" fmla="*/ 0 w 149508"/>
                <a:gd name="connsiteY0" fmla="*/ 0 h 6434949"/>
                <a:gd name="connsiteX1" fmla="*/ 147737 w 149508"/>
                <a:gd name="connsiteY1" fmla="*/ 4847471 h 6434949"/>
                <a:gd name="connsiteX2" fmla="*/ 149508 w 149508"/>
                <a:gd name="connsiteY2" fmla="*/ 6434949 h 6434949"/>
                <a:gd name="connsiteX3" fmla="*/ 0 w 149508"/>
                <a:gd name="connsiteY3" fmla="*/ 6283467 h 6434949"/>
                <a:gd name="connsiteX4" fmla="*/ 0 w 149508"/>
                <a:gd name="connsiteY4" fmla="*/ 0 h 6434949"/>
                <a:gd name="connsiteX0" fmla="*/ 0 w 153245"/>
                <a:gd name="connsiteY0" fmla="*/ 149496 h 1587478"/>
                <a:gd name="connsiteX1" fmla="*/ 151474 w 153245"/>
                <a:gd name="connsiteY1" fmla="*/ 0 h 1587478"/>
                <a:gd name="connsiteX2" fmla="*/ 153245 w 153245"/>
                <a:gd name="connsiteY2" fmla="*/ 1587478 h 1587478"/>
                <a:gd name="connsiteX3" fmla="*/ 3737 w 153245"/>
                <a:gd name="connsiteY3" fmla="*/ 1435996 h 1587478"/>
                <a:gd name="connsiteX4" fmla="*/ 0 w 153245"/>
                <a:gd name="connsiteY4" fmla="*/ 149496 h 15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45" h="1587478">
                  <a:moveTo>
                    <a:pt x="0" y="149496"/>
                  </a:moveTo>
                  <a:lnTo>
                    <a:pt x="151474" y="0"/>
                  </a:lnTo>
                  <a:cubicBezTo>
                    <a:pt x="152064" y="529159"/>
                    <a:pt x="152655" y="1058319"/>
                    <a:pt x="153245" y="1587478"/>
                  </a:cubicBezTo>
                  <a:lnTo>
                    <a:pt x="3737" y="1435996"/>
                  </a:lnTo>
                  <a:cubicBezTo>
                    <a:pt x="2491" y="1007163"/>
                    <a:pt x="1246" y="578329"/>
                    <a:pt x="0" y="149496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75000"/>
                  </a:schemeClr>
                </a:gs>
                <a:gs pos="75000">
                  <a:srgbClr val="FFFF00"/>
                </a:gs>
                <a:gs pos="90000">
                  <a:srgbClr val="E46C0A"/>
                </a:gs>
                <a:gs pos="60000">
                  <a:srgbClr val="E46C0A"/>
                </a:gs>
                <a:gs pos="40000">
                  <a:schemeClr val="accent6">
                    <a:lumMod val="75000"/>
                  </a:schemeClr>
                </a:gs>
                <a:gs pos="25000">
                  <a:srgbClr val="F4EE00"/>
                </a:gs>
                <a:gs pos="10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18"/>
            <p:cNvSpPr/>
            <p:nvPr/>
          </p:nvSpPr>
          <p:spPr>
            <a:xfrm rot="18900000">
              <a:off x="547225" y="5313502"/>
              <a:ext cx="141432" cy="1873705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2755 w 144000"/>
                <a:gd name="connsiteY3" fmla="*/ 6426686 h 6864607"/>
                <a:gd name="connsiteX4" fmla="*/ 0 w 144000"/>
                <a:gd name="connsiteY4" fmla="*/ 0 h 6864607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2755 w 144000"/>
                <a:gd name="connsiteY3" fmla="*/ 6426686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8263 w 144000"/>
                <a:gd name="connsiteY3" fmla="*/ 6440457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0 h 6575414"/>
                <a:gd name="connsiteX2" fmla="*/ 144000 w 144000"/>
                <a:gd name="connsiteY2" fmla="*/ 6575414 h 6575414"/>
                <a:gd name="connsiteX3" fmla="*/ 2755 w 144000"/>
                <a:gd name="connsiteY3" fmla="*/ 6429440 h 6575414"/>
                <a:gd name="connsiteX4" fmla="*/ 0 w 144000"/>
                <a:gd name="connsiteY4" fmla="*/ 0 h 6575414"/>
                <a:gd name="connsiteX0" fmla="*/ 0 w 144000"/>
                <a:gd name="connsiteY0" fmla="*/ 0 h 6575414"/>
                <a:gd name="connsiteX1" fmla="*/ 144000 w 144000"/>
                <a:gd name="connsiteY1" fmla="*/ 4701709 h 6575414"/>
                <a:gd name="connsiteX2" fmla="*/ 144000 w 144000"/>
                <a:gd name="connsiteY2" fmla="*/ 6575414 h 6575414"/>
                <a:gd name="connsiteX3" fmla="*/ 2755 w 144000"/>
                <a:gd name="connsiteY3" fmla="*/ 6429440 h 6575414"/>
                <a:gd name="connsiteX4" fmla="*/ 0 w 144000"/>
                <a:gd name="connsiteY4" fmla="*/ 0 h 6575414"/>
                <a:gd name="connsiteX0" fmla="*/ 1169 w 141432"/>
                <a:gd name="connsiteY0" fmla="*/ 138285 h 1873705"/>
                <a:gd name="connsiteX1" fmla="*/ 141432 w 141432"/>
                <a:gd name="connsiteY1" fmla="*/ 0 h 1873705"/>
                <a:gd name="connsiteX2" fmla="*/ 141432 w 141432"/>
                <a:gd name="connsiteY2" fmla="*/ 1873705 h 1873705"/>
                <a:gd name="connsiteX3" fmla="*/ 187 w 141432"/>
                <a:gd name="connsiteY3" fmla="*/ 1727731 h 1873705"/>
                <a:gd name="connsiteX4" fmla="*/ 1169 w 141432"/>
                <a:gd name="connsiteY4" fmla="*/ 138285 h 187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32" h="1873705">
                  <a:moveTo>
                    <a:pt x="1169" y="138285"/>
                  </a:moveTo>
                  <a:lnTo>
                    <a:pt x="141432" y="0"/>
                  </a:lnTo>
                  <a:lnTo>
                    <a:pt x="141432" y="1873705"/>
                  </a:lnTo>
                  <a:lnTo>
                    <a:pt x="187" y="1727731"/>
                  </a:lnTo>
                  <a:cubicBezTo>
                    <a:pt x="-731" y="-414498"/>
                    <a:pt x="2087" y="2280514"/>
                    <a:pt x="1169" y="13828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19"/>
            <p:cNvSpPr/>
            <p:nvPr/>
          </p:nvSpPr>
          <p:spPr>
            <a:xfrm rot="18900000">
              <a:off x="646493" y="5058150"/>
              <a:ext cx="144983" cy="217567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575414 h 6864607"/>
                <a:gd name="connsiteX4" fmla="*/ 0 w 144000"/>
                <a:gd name="connsiteY4" fmla="*/ 0 h 6864607"/>
                <a:gd name="connsiteX0" fmla="*/ 0 w 146754"/>
                <a:gd name="connsiteY0" fmla="*/ 0 h 6724142"/>
                <a:gd name="connsiteX1" fmla="*/ 144000 w 146754"/>
                <a:gd name="connsiteY1" fmla="*/ 0 h 6724142"/>
                <a:gd name="connsiteX2" fmla="*/ 146754 w 146754"/>
                <a:gd name="connsiteY2" fmla="*/ 6724142 h 6724142"/>
                <a:gd name="connsiteX3" fmla="*/ 0 w 146754"/>
                <a:gd name="connsiteY3" fmla="*/ 6575414 h 6724142"/>
                <a:gd name="connsiteX4" fmla="*/ 0 w 146754"/>
                <a:gd name="connsiteY4" fmla="*/ 0 h 6724142"/>
                <a:gd name="connsiteX0" fmla="*/ 0 w 146754"/>
                <a:gd name="connsiteY0" fmla="*/ 0 h 6724142"/>
                <a:gd name="connsiteX1" fmla="*/ 144000 w 146754"/>
                <a:gd name="connsiteY1" fmla="*/ 0 h 6724142"/>
                <a:gd name="connsiteX2" fmla="*/ 146754 w 146754"/>
                <a:gd name="connsiteY2" fmla="*/ 6724142 h 6724142"/>
                <a:gd name="connsiteX3" fmla="*/ 2754 w 146754"/>
                <a:gd name="connsiteY3" fmla="*/ 6583677 h 6724142"/>
                <a:gd name="connsiteX4" fmla="*/ 0 w 146754"/>
                <a:gd name="connsiteY4" fmla="*/ 0 h 6724142"/>
                <a:gd name="connsiteX0" fmla="*/ 0 w 147737"/>
                <a:gd name="connsiteY0" fmla="*/ 0 h 6724142"/>
                <a:gd name="connsiteX1" fmla="*/ 147737 w 147737"/>
                <a:gd name="connsiteY1" fmla="*/ 4548472 h 6724142"/>
                <a:gd name="connsiteX2" fmla="*/ 146754 w 147737"/>
                <a:gd name="connsiteY2" fmla="*/ 6724142 h 6724142"/>
                <a:gd name="connsiteX3" fmla="*/ 2754 w 147737"/>
                <a:gd name="connsiteY3" fmla="*/ 6583677 h 6724142"/>
                <a:gd name="connsiteX4" fmla="*/ 0 w 147737"/>
                <a:gd name="connsiteY4" fmla="*/ 0 h 6724142"/>
                <a:gd name="connsiteX0" fmla="*/ 984 w 144983"/>
                <a:gd name="connsiteY0" fmla="*/ 156975 h 2175670"/>
                <a:gd name="connsiteX1" fmla="*/ 144983 w 144983"/>
                <a:gd name="connsiteY1" fmla="*/ 0 h 2175670"/>
                <a:gd name="connsiteX2" fmla="*/ 144000 w 144983"/>
                <a:gd name="connsiteY2" fmla="*/ 2175670 h 2175670"/>
                <a:gd name="connsiteX3" fmla="*/ 0 w 144983"/>
                <a:gd name="connsiteY3" fmla="*/ 2035205 h 2175670"/>
                <a:gd name="connsiteX4" fmla="*/ 984 w 144983"/>
                <a:gd name="connsiteY4" fmla="*/ 156975 h 217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83" h="2175670">
                  <a:moveTo>
                    <a:pt x="984" y="156975"/>
                  </a:moveTo>
                  <a:lnTo>
                    <a:pt x="144983" y="0"/>
                  </a:lnTo>
                  <a:cubicBezTo>
                    <a:pt x="144655" y="725223"/>
                    <a:pt x="144328" y="1450447"/>
                    <a:pt x="144000" y="2175670"/>
                  </a:cubicBezTo>
                  <a:lnTo>
                    <a:pt x="0" y="2035205"/>
                  </a:lnTo>
                  <a:lnTo>
                    <a:pt x="984" y="156975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lumMod val="75000"/>
                  </a:schemeClr>
                </a:gs>
                <a:gs pos="69000">
                  <a:srgbClr val="FFFF00"/>
                </a:gs>
                <a:gs pos="79000">
                  <a:srgbClr val="E46C0A"/>
                </a:gs>
                <a:gs pos="59000">
                  <a:srgbClr val="E46C0A"/>
                </a:gs>
                <a:gs pos="43000">
                  <a:schemeClr val="accent6">
                    <a:lumMod val="75000"/>
                  </a:schemeClr>
                </a:gs>
                <a:gs pos="33000">
                  <a:srgbClr val="F4EE00"/>
                </a:gs>
                <a:gs pos="21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20"/>
            <p:cNvSpPr/>
            <p:nvPr/>
          </p:nvSpPr>
          <p:spPr>
            <a:xfrm rot="18900000">
              <a:off x="747513" y="4819641"/>
              <a:ext cx="140262" cy="2446560"/>
            </a:xfrm>
            <a:custGeom>
              <a:avLst/>
              <a:gdLst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0 w 144000"/>
                <a:gd name="connsiteY3" fmla="*/ 6864607 h 6864607"/>
                <a:gd name="connsiteX4" fmla="*/ 0 w 144000"/>
                <a:gd name="connsiteY4" fmla="*/ 0 h 6864607"/>
                <a:gd name="connsiteX0" fmla="*/ 0 w 144000"/>
                <a:gd name="connsiteY0" fmla="*/ 0 h 6864607"/>
                <a:gd name="connsiteX1" fmla="*/ 144000 w 144000"/>
                <a:gd name="connsiteY1" fmla="*/ 0 h 6864607"/>
                <a:gd name="connsiteX2" fmla="*/ 144000 w 144000"/>
                <a:gd name="connsiteY2" fmla="*/ 6864607 h 6864607"/>
                <a:gd name="connsiteX3" fmla="*/ 2754 w 144000"/>
                <a:gd name="connsiteY3" fmla="*/ 6726896 h 6864607"/>
                <a:gd name="connsiteX4" fmla="*/ 0 w 144000"/>
                <a:gd name="connsiteY4" fmla="*/ 0 h 6864607"/>
                <a:gd name="connsiteX0" fmla="*/ 984 w 141246"/>
                <a:gd name="connsiteY0" fmla="*/ 408977 h 6864607"/>
                <a:gd name="connsiteX1" fmla="*/ 141246 w 141246"/>
                <a:gd name="connsiteY1" fmla="*/ 0 h 6864607"/>
                <a:gd name="connsiteX2" fmla="*/ 141246 w 141246"/>
                <a:gd name="connsiteY2" fmla="*/ 6864607 h 6864607"/>
                <a:gd name="connsiteX3" fmla="*/ 0 w 141246"/>
                <a:gd name="connsiteY3" fmla="*/ 6726896 h 6864607"/>
                <a:gd name="connsiteX4" fmla="*/ 984 w 141246"/>
                <a:gd name="connsiteY4" fmla="*/ 408977 h 6864607"/>
                <a:gd name="connsiteX0" fmla="*/ 984 w 141246"/>
                <a:gd name="connsiteY0" fmla="*/ 408977 h 6864607"/>
                <a:gd name="connsiteX1" fmla="*/ 141246 w 141246"/>
                <a:gd name="connsiteY1" fmla="*/ 0 h 6864607"/>
                <a:gd name="connsiteX2" fmla="*/ 141246 w 141246"/>
                <a:gd name="connsiteY2" fmla="*/ 6864607 h 6864607"/>
                <a:gd name="connsiteX3" fmla="*/ 0 w 141246"/>
                <a:gd name="connsiteY3" fmla="*/ 6538139 h 6864607"/>
                <a:gd name="connsiteX4" fmla="*/ 984 w 141246"/>
                <a:gd name="connsiteY4" fmla="*/ 408977 h 6864607"/>
                <a:gd name="connsiteX0" fmla="*/ 0 w 140262"/>
                <a:gd name="connsiteY0" fmla="*/ 408977 h 6864607"/>
                <a:gd name="connsiteX1" fmla="*/ 140262 w 140262"/>
                <a:gd name="connsiteY1" fmla="*/ 0 h 6864607"/>
                <a:gd name="connsiteX2" fmla="*/ 140262 w 140262"/>
                <a:gd name="connsiteY2" fmla="*/ 6864607 h 6864607"/>
                <a:gd name="connsiteX3" fmla="*/ 2753 w 140262"/>
                <a:gd name="connsiteY3" fmla="*/ 6527654 h 6864607"/>
                <a:gd name="connsiteX4" fmla="*/ 0 w 140262"/>
                <a:gd name="connsiteY4" fmla="*/ 408977 h 6864607"/>
                <a:gd name="connsiteX0" fmla="*/ 0 w 140262"/>
                <a:gd name="connsiteY0" fmla="*/ 408977 h 6864607"/>
                <a:gd name="connsiteX1" fmla="*/ 140262 w 140262"/>
                <a:gd name="connsiteY1" fmla="*/ 0 h 6864607"/>
                <a:gd name="connsiteX2" fmla="*/ 140262 w 140262"/>
                <a:gd name="connsiteY2" fmla="*/ 6864607 h 6864607"/>
                <a:gd name="connsiteX3" fmla="*/ 982 w 140262"/>
                <a:gd name="connsiteY3" fmla="*/ 6482920 h 6864607"/>
                <a:gd name="connsiteX4" fmla="*/ 0 w 140262"/>
                <a:gd name="connsiteY4" fmla="*/ 408977 h 68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62" h="6864607">
                  <a:moveTo>
                    <a:pt x="0" y="408977"/>
                  </a:moveTo>
                  <a:lnTo>
                    <a:pt x="140262" y="0"/>
                  </a:lnTo>
                  <a:lnTo>
                    <a:pt x="140262" y="6864607"/>
                  </a:lnTo>
                  <a:lnTo>
                    <a:pt x="982" y="6482920"/>
                  </a:lnTo>
                  <a:cubicBezTo>
                    <a:pt x="64" y="4443361"/>
                    <a:pt x="918" y="2448536"/>
                    <a:pt x="0" y="4089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8900000">
              <a:off x="357616" y="6011248"/>
              <a:ext cx="10800" cy="994868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86000">
                  <a:srgbClr val="FFFF00"/>
                </a:gs>
                <a:gs pos="99000">
                  <a:srgbClr val="E46C0A"/>
                </a:gs>
                <a:gs pos="74000">
                  <a:srgbClr val="E46C0A"/>
                </a:gs>
                <a:gs pos="28000">
                  <a:schemeClr val="accent6">
                    <a:lumMod val="75000"/>
                  </a:schemeClr>
                </a:gs>
                <a:gs pos="15000">
                  <a:srgbClr val="F4EE00"/>
                </a:gs>
                <a:gs pos="4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 rot="18900000">
              <a:off x="865078" y="4761899"/>
              <a:ext cx="10800" cy="244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69000">
                  <a:srgbClr val="FFFF00"/>
                </a:gs>
                <a:gs pos="80000">
                  <a:srgbClr val="E46C0A"/>
                </a:gs>
                <a:gs pos="56000">
                  <a:srgbClr val="E46C0A"/>
                </a:gs>
                <a:gs pos="46000">
                  <a:schemeClr val="accent6">
                    <a:lumMod val="75000"/>
                  </a:schemeClr>
                </a:gs>
                <a:gs pos="35000">
                  <a:srgbClr val="F4EE00"/>
                </a:gs>
                <a:gs pos="24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 rot="18900000" flipH="1" flipV="1">
              <a:off x="860356" y="6489678"/>
              <a:ext cx="725480" cy="736473"/>
            </a:xfrm>
            <a:prstGeom prst="line">
              <a:avLst/>
            </a:prstGeom>
            <a:ln w="1079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 flipV="1">
              <a:off x="4663" y="5122187"/>
              <a:ext cx="623" cy="1030192"/>
            </a:xfrm>
            <a:prstGeom prst="line">
              <a:avLst/>
            </a:prstGeom>
            <a:ln w="1079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4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920" y="9059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662">
            <a:off x="239043" y="1612903"/>
            <a:ext cx="3622476" cy="44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/>
        </p:blipFill>
        <p:spPr bwMode="auto">
          <a:xfrm>
            <a:off x="3183209" y="1584289"/>
            <a:ext cx="3006788" cy="44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2"/>
          <a:stretch/>
        </p:blipFill>
        <p:spPr bwMode="auto">
          <a:xfrm rot="420352">
            <a:off x="5815911" y="1671506"/>
            <a:ext cx="3073494" cy="44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/>
          <p:cNvSpPr txBox="1"/>
          <p:nvPr/>
        </p:nvSpPr>
        <p:spPr>
          <a:xfrm>
            <a:off x="1433836" y="708300"/>
            <a:ext cx="656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Штат Областного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татистического управления и инспектур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ЦСУ Госплана СССР по Мурманской области на 1 марта 1943 года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6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1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729388" y="1295603"/>
            <a:ext cx="8030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первых дней войны в порядке мобилизации и добровольно уходили на фронт сотрудники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Мурманского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бластного статистического управления.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Наравне с мужчинами на передовой сражались с врагом и женщины.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Всего на фронт ушли более 50 тысяч человек или каждый шестой житель области.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45088" y="2848590"/>
            <a:ext cx="3712570" cy="2685251"/>
            <a:chOff x="5076056" y="3371304"/>
            <a:chExt cx="3703366" cy="2671618"/>
          </a:xfrm>
        </p:grpSpPr>
        <p:pic>
          <p:nvPicPr>
            <p:cNvPr id="2050" name="Picture 2" descr="H:\610ROOM\610_person\PLYATNER\Презентация\75\Материалы\Фото Госархива\Фото\20. ГАМО. Ф. Р-1310. Д. 5621.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65" y="3469940"/>
              <a:ext cx="3484438" cy="2515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5076056" y="3371304"/>
              <a:ext cx="3703366" cy="26716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71977" y="2848590"/>
            <a:ext cx="3594283" cy="2671618"/>
            <a:chOff x="1193741" y="3371303"/>
            <a:chExt cx="3594283" cy="2671618"/>
          </a:xfrm>
        </p:grpSpPr>
        <p:pic>
          <p:nvPicPr>
            <p:cNvPr id="2051" name="Picture 3" descr="H:\610ROOM\610_person\PLYATNER\Презентация\75\Материалы\Фото Госархива\Фото\23. ГАМО. Ф. Р-1310. Д. 5625.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400" y="3425898"/>
              <a:ext cx="3347295" cy="256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1193741" y="3371303"/>
              <a:ext cx="3594283" cy="26716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0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122" name="Picture 2" descr="I:\610ROOM\610_person\PLYATNER\Презентация\75\Материалы\1942\1942\приказ 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4306" b="40633"/>
          <a:stretch/>
        </p:blipFill>
        <p:spPr bwMode="auto">
          <a:xfrm>
            <a:off x="110357" y="946740"/>
            <a:ext cx="4392675" cy="2192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610ROOM\610_person\PLYATNER\Презентация\75\Материалы\1942\1942\приказ 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90" y="3469940"/>
            <a:ext cx="4392675" cy="235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6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1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451821" y="3433964"/>
            <a:ext cx="4119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Матвеенко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Мария Леонтьевна –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экономист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сектора промышленности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Мурманского областного 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статистического управления, мобилизована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ряды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РККА с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4 мая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1942 года. Воевала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 10 мая 1945 года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составе 14-й армии Карельского фронта, медсестра ЭГ-2310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(эвакуационного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госпиталя),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награждена медалью 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оборону Советского Заполярья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42677" y="1513347"/>
            <a:ext cx="406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Стрелков С.М. – участковый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инспектор ЦСУ Терского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района,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мобилизован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ряды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РККА с 24 апреля 1942 года.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-188" y="11920"/>
            <a:ext cx="9144001" cy="6858000"/>
          </a:xfrm>
          <a:prstGeom prst="rect">
            <a:avLst/>
          </a:prstGeom>
          <a:gradFill>
            <a:gsLst>
              <a:gs pos="86000">
                <a:srgbClr val="E5ECF7">
                  <a:lumMod val="100000"/>
                </a:srgbClr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5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Группа 35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7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4" name="Прямая соединительная линия 53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Группа 36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5" name="Прямая соединительная линия 4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669930"/>
            <a:ext cx="91440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ЧИСЛЕННОСТЬ НАСЕЛЕНИЯ МУРМАНСКОЙ ОБЛАСТИ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4419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1 января,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человек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330400" y="4196358"/>
            <a:ext cx="357501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i="1" baseline="30000" dirty="0">
                <a:solidFill>
                  <a:srgbClr val="4419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100" b="0" i="1" u="none" strike="noStrike" cap="none" normalizeH="0" baseline="3000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Мурманская губерния, включая Кандалакшский район.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330400" y="4391526"/>
            <a:ext cx="29033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i="1" baseline="30000" dirty="0">
                <a:solidFill>
                  <a:srgbClr val="4419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100" b="0" i="1" u="none" strike="noStrike" cap="none" normalizeH="0" baseline="3000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Указана численность наличного населения.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357586" y="3993461"/>
            <a:ext cx="23196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496438047"/>
              </p:ext>
            </p:extLst>
          </p:nvPr>
        </p:nvGraphicFramePr>
        <p:xfrm>
          <a:off x="1218619" y="1205895"/>
          <a:ext cx="6680848" cy="2583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399111" y="3475028"/>
            <a:ext cx="2760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2)</a:t>
            </a:r>
            <a:endParaRPr lang="ru-RU" sz="8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4303" y="3474613"/>
            <a:ext cx="2760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8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8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1782" y="3458387"/>
            <a:ext cx="2760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8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8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>
            <a:off x="617941" y="4709462"/>
            <a:ext cx="84185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конца июня 1941 года из области началась массовая эвакуация гражданского населения – численность Кольского края резко снизилась.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Только за первые пять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месяцев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отсюда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было эвакуировано почти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115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тысяч человек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Десятки тысяч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жителей края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ушли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фронт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Немало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людей погибло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 время бомбёжек.</a:t>
            </a:r>
          </a:p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 в область возвратились многие эвакуированные, одновременно прибывали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целые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партии новосёлов. Рост численности населения по сравнению с 30-ми годами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ХХ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века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стал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ещё более интенсивным. Однако довоенного уровня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населения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региона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достигла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только в 1951 году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95953" y="3090853"/>
            <a:ext cx="2872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4235" y="3058579"/>
            <a:ext cx="2872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77453" y="2112745"/>
            <a:ext cx="2872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90086" y="1676633"/>
            <a:ext cx="2872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441918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dirty="0">
              <a:solidFill>
                <a:srgbClr val="4419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332965" y="3994306"/>
            <a:ext cx="211949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3000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дату переписей населения.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622429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ЕСТЕСТВЕННОЕ ДВИЖЕНИЕ НАСЕЛЕНИЯ</a:t>
            </a:r>
            <a:endParaRPr lang="ru-RU" sz="1600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4419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</a:t>
            </a:r>
            <a:endParaRPr lang="ru-RU" sz="1600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561268235"/>
              </p:ext>
            </p:extLst>
          </p:nvPr>
        </p:nvGraphicFramePr>
        <p:xfrm>
          <a:off x="1266126" y="1116636"/>
          <a:ext cx="6474226" cy="3248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1189" y="4541845"/>
            <a:ext cx="72922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Ухудшение условий жизни, всеобщая мобилизация мужчин, голод,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повышенная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смертность населения из-за тяжелого труда и болезней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привели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 ухудшению демографической ситуации во время войны.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резкого снижения рождаемости, протекавший на фоне плавного подъёма смертности, привёл к значительному падению естественного прироста. </a:t>
            </a:r>
          </a:p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 положение в корне изменилось: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рост рождаемости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значительное снижение смертности обеспечили в начале 1950-х годов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высокий естественный прирост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2487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2430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9110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ПРОИЗВОДСТВО ОТДЕЛЬНЫХ ВИДОВ ПРОДУКЦИИ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9110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НАТУРАЛЬНОМ ВЫРАЖЕНИИ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20224"/>
              </p:ext>
            </p:extLst>
          </p:nvPr>
        </p:nvGraphicFramePr>
        <p:xfrm>
          <a:off x="604077" y="1238898"/>
          <a:ext cx="7878853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3001903"/>
                <a:gridCol w="975390"/>
                <a:gridCol w="975390"/>
                <a:gridCol w="975390"/>
                <a:gridCol w="975390"/>
                <a:gridCol w="975390"/>
              </a:tblGrid>
              <a:tr h="10096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1945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1950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1953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695">
                <a:tc>
                  <a:txBody>
                    <a:bodyPr/>
                    <a:lstStyle/>
                    <a:p>
                      <a:pPr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Никель, т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3948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624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12222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15905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17581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06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Добыча никелевой руды, тыс. т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152,1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196,4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704,9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989,1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1208,2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Добыча апатитовой руды, тыс. т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1757,6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366,2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2856,1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3849,6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5315,1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Апатитовый концентрат, тыс. т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950,0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190,4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1481,7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1825,9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2631,9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3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Железная руда, </a:t>
                      </a:r>
                      <a:r>
                        <a:rPr lang="ru-RU" sz="1600" dirty="0" err="1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тыс.т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1187,3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Производство электроэнергии, млн. кВт.ч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339,9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454,0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958,4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2002,1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2349,0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marL="90170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гидроэлектроэнергии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329,0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447,8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883,5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1966,0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2266,2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805">
                <a:tc>
                  <a:txBody>
                    <a:bodyPr/>
                    <a:lstStyle/>
                    <a:p>
                      <a:pPr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Кирпич, тыс. шт.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42255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13135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42245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53262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60129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0" y="3845947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Одновременно с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людьми из области было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вывезено всё ценное промышленное оборудование.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Много сил потребовала эвакуация комбинатов «Апатит», «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Североникель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Туломской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Нивской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ГЭС. Оставшиеся промышленные предприятия перешли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чрезвычайный режим работы и оказывали помощь фронту,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обеспечивая боеприпасами, оружием, снаряжением и продовольствием.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первые послевоенные годы развитие экономики края шло высокими темпами.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Уже в 1947 году промышленность достигла довоенного уровня и вскоре превзошла его.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1946–1950 годах вступила в строй первая очередь восстановленного комбината «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Печенганикель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была введена в эксплуатацию Нива ГЭС-3, строились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Оленегорский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горно-обогатительный комбинат, Кандалакшский алюминиевый завод.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2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-2067" y="-859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2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Группа 32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4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1" name="Прямая соединительная линия 50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Группа 33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5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Прямая соединительная линия 41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01809"/>
              </p:ext>
            </p:extLst>
          </p:nvPr>
        </p:nvGraphicFramePr>
        <p:xfrm>
          <a:off x="773942" y="1302308"/>
          <a:ext cx="7550664" cy="1838660"/>
        </p:xfrm>
        <a:graphic>
          <a:graphicData uri="http://schemas.openxmlformats.org/drawingml/2006/table">
            <a:tbl>
              <a:tblPr firstRow="1" firstCol="1" bandRow="1"/>
              <a:tblGrid>
                <a:gridCol w="3096344"/>
                <a:gridCol w="890864"/>
                <a:gridCol w="890864"/>
                <a:gridCol w="890864"/>
                <a:gridCol w="890864"/>
                <a:gridCol w="890864"/>
              </a:tblGrid>
              <a:tr h="1714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1953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Улов рыбы, тыс. ц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1782,8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760,2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2239,2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3662,4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6319,4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marL="90170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сельди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27,5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6,9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142,7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613,2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832,3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Консервы, туб.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1750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2640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10514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18969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32382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marL="90170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рыбные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1311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2198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10416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18952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32325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Колбасные изделия, т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1422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1737</a:t>
                      </a:r>
                      <a:endParaRPr lang="ru-RU" sz="200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2178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2250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620">
                <a:tc>
                  <a:txBody>
                    <a:bodyPr/>
                    <a:lstStyle/>
                    <a:p>
                      <a:pPr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Хлеб и хлебобулочные изделия, т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74000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47181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58109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69741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0325" algn="r" hangingPunct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74786</a:t>
                      </a:r>
                      <a:endParaRPr lang="ru-RU" sz="20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529398"/>
            <a:ext cx="9143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3911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ПРОИЗВОДСТВО ОТДЕЛЬНЫХ ВИДОВ ПРОДУКЦИИ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3911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НАТУРАЛЬНОМ ВЫРАЖЕНИИ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988409" y="1005289"/>
            <a:ext cx="24000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911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Продолжение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16" y="3232026"/>
            <a:ext cx="66296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1941–1942 годах большинство рыболовных траулеров были переоборудованы в боевые корабли и переданы в состав Северного флота для несения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боевой службы. Рыбаки осенью 1941 года на оставшихся кораблях возобновили промысел, добывая необходимую для фронта и тыла рыбу в боевых условиях. В море их атаковали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вражеские самолёты, субмарины, подстерегали мины.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хотя Мурманская область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всё же испытывала нехватку продовольствия, несколько эшелонов с рыбой были отправлены блокадному Ленинграду. Ловить рыбу приходилось под покровом ночи,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без радиосвязи (чтобы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не запеленговали), часто в непогоду и туман.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Но всё же моряки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тралового флота выполняли и перевыполняли планы добычи рыбы.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Годовой план в 1943 году был выполнен к августу, а в 1944 году – к июлю.</a:t>
            </a:r>
            <a:endParaRPr lang="en-US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Рыбаки Мурманска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три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первых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военных года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дали стране, армии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флоту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850 тысяч центнеров рыбы, 3,6 миллиона банок консервов 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7,5 тысячи центнеров рыбьего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жира.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48264" y="3330533"/>
            <a:ext cx="2074935" cy="2712388"/>
            <a:chOff x="6867674" y="3340880"/>
            <a:chExt cx="1952799" cy="3184464"/>
          </a:xfrm>
        </p:grpSpPr>
        <p:pic>
          <p:nvPicPr>
            <p:cNvPr id="2050" name="Picture 2" descr="I:\610ROOM\610_person\PLYATNER\Презентация\75\Материалы\Фото Госархива\Фото\30. ГАМО. Ф. Р-1310. Д. 6393.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674" y="3340880"/>
              <a:ext cx="1952798" cy="3184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6867675" y="3347950"/>
              <a:ext cx="1952798" cy="317739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2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2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Группа 32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4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1" name="Прямая соединительная линия 50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Группа 33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5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2" name="Прямая соединительная линия 41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1279225" y="875525"/>
            <a:ext cx="66121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1942 по 1945 годы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Мурманск приходили и разгружались караваны судов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союзных государств. Всего за время войны портовики разгрузили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350 судов (свыше 1,6 миллиона тонн импортных грузов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Первый конвой с военными грузами стран-союзников прибыл в Мурманск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середине января 1942 года. С этого времени Северному флоту было вменено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в обязанности встречать союзные конвои у 20-го градуса восточной долготы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сопровождать транспорты к Мурманску. Последний конвой прибыл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Мурманск уже после окончания войны – 22 мая 1945 года.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ответ на поступавшие в СССР вооружение, продовольствие и материалы союзники получили металлические руды, значительное количество платины, золота, леса и другого сырья.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259798" y="3534747"/>
            <a:ext cx="4601525" cy="2924007"/>
            <a:chOff x="2028284" y="937041"/>
            <a:chExt cx="5057009" cy="3352120"/>
          </a:xfrm>
        </p:grpSpPr>
        <p:pic>
          <p:nvPicPr>
            <p:cNvPr id="1026" name="Picture 2" descr="I:\610ROOM\610_person\PLYATNER\Презентация\75\Материалы\Конвой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331" y="937042"/>
              <a:ext cx="5026962" cy="335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2028284" y="937041"/>
              <a:ext cx="5057009" cy="33521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187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9021" y="8027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034786842"/>
              </p:ext>
            </p:extLst>
          </p:nvPr>
        </p:nvGraphicFramePr>
        <p:xfrm>
          <a:off x="239703" y="1211153"/>
          <a:ext cx="515143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44691" y="620122"/>
            <a:ext cx="4647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3911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ЖИЛИЩНЫЙ ФОНД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39290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1 января, тыс. кв. метров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66239" y="1119136"/>
            <a:ext cx="36490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годы войны Мурманск и другие населённые пункты области подверглись жестоким бомбардировкам. Всего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столицу Кольского Заполярья с 1941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1944 годы было совершено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почти 800 налётов немецких военно-воздушных сил, сброшено около 7 тысяч фугасных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200 тысяч зажигательных бомб. </a:t>
            </a:r>
            <a:endParaRPr lang="en-US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Мурманске было разрушено и сожжено более 1500 домов (три четверти жилого фонда).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плотности бомбардировок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главный город области уступал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Сталинграду.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238898" y="4074075"/>
            <a:ext cx="3755399" cy="2538565"/>
            <a:chOff x="5238898" y="4052559"/>
            <a:chExt cx="3755399" cy="253856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992" y="4146820"/>
              <a:ext cx="3539209" cy="2361862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5238898" y="4052559"/>
              <a:ext cx="3755399" cy="253856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1131190" y="4121799"/>
            <a:ext cx="3649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ноября 1945 года постановлением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Народных Комиссаров СССР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 включён в число 15 наиболее пострадавших городов Российской Федерации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подлежащих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первоочередному восстановлению.</a:t>
            </a:r>
          </a:p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1950 году жилья в области стало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почти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треть больше,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чем до войны.</a:t>
            </a:r>
          </a:p>
        </p:txBody>
      </p:sp>
    </p:spTree>
    <p:extLst>
      <p:ext uri="{BB962C8B-B14F-4D97-AF65-F5344CB8AC3E}">
        <p14:creationId xmlns:p14="http://schemas.microsoft.com/office/powerpoint/2010/main" val="41955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188" y="7900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31016" y="708300"/>
            <a:ext cx="7919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2604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 ЖИЛИЩНОГО ФОНДА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2604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19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1 января, в процентах к городскому обобществлённому жилфонду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44191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090373"/>
              </p:ext>
            </p:extLst>
          </p:nvPr>
        </p:nvGraphicFramePr>
        <p:xfrm>
          <a:off x="648504" y="1417712"/>
          <a:ext cx="7362744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3423164"/>
                <a:gridCol w="984895"/>
                <a:gridCol w="984895"/>
                <a:gridCol w="984895"/>
                <a:gridCol w="984895"/>
              </a:tblGrid>
              <a:tr h="17148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i="1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441918"/>
                          </a:solidFill>
                          <a:effectLst/>
                          <a:latin typeface="Times New Roman"/>
                          <a:ea typeface="Times New Roman"/>
                        </a:rPr>
                        <a:t>1956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Водопровод 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60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60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Канализация 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60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Центральное отопление 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84">
                <a:tc>
                  <a:txBody>
                    <a:bodyPr/>
                    <a:lstStyle/>
                    <a:p>
                      <a:pPr hangingPunct="0">
                        <a:spcAft>
                          <a:spcPts val="4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Электрическое освещение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4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4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4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 hangingPunct="0">
                        <a:spcAft>
                          <a:spcPts val="400"/>
                        </a:spcAft>
                      </a:pPr>
                      <a:r>
                        <a:rPr lang="ru-RU" sz="1600" dirty="0">
                          <a:solidFill>
                            <a:srgbClr val="441918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solidFill>
                          <a:srgbClr val="441918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354632" y="3075682"/>
            <a:ext cx="441741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 начался новый этап застройки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городских территорий, особенно активно велось строительство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50-ые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годы.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Восстанавливались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понёсшие серьёзные повреждения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коммунальное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хозяйство,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энергосеть 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водопровод.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Возводились промышленные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предприятия, культурно-бытовые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жильё.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Реконструировались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жилые дома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проспекте Ленина в Мурманске,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центральных улицах Кировска,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Мончегорска 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Кандалакши.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066445" y="3083017"/>
            <a:ext cx="3767885" cy="2745336"/>
            <a:chOff x="5066445" y="3083017"/>
            <a:chExt cx="3767885" cy="2745336"/>
          </a:xfrm>
        </p:grpSpPr>
        <p:pic>
          <p:nvPicPr>
            <p:cNvPr id="25" name="Picture 2" descr="I:\610ROOM\610_person\PLYATNER\Презентация\75\Материалы\Фото Госархива\Фото\7. ГАМО. Ф. П-2393. Оп. 2. Д. 99. Л. 21.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8" b="6665"/>
            <a:stretch/>
          </p:blipFill>
          <p:spPr bwMode="auto">
            <a:xfrm>
              <a:off x="5076709" y="3083017"/>
              <a:ext cx="3757621" cy="2745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5066445" y="3083017"/>
              <a:ext cx="3767885" cy="274533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690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Bimoid\Users\User0001\RcvdFiles\бергелите инесса альгирдовна\IMG_5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7" t="9357" r="10851" b="8338"/>
          <a:stretch/>
        </p:blipFill>
        <p:spPr bwMode="auto">
          <a:xfrm>
            <a:off x="2494111" y="3520408"/>
            <a:ext cx="4450364" cy="3192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58" y="1129342"/>
            <a:ext cx="9108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мая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года исполняется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en-US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дня Великой Победы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фашистскими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захватчиками. </a:t>
            </a:r>
          </a:p>
          <a:p>
            <a:pPr algn="ctr" hangingPunct="0"/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каждого из нас эта знаменательная дата – </a:t>
            </a:r>
            <a:r>
              <a:rPr lang="en-US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великий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всенародный</a:t>
            </a:r>
            <a:r>
              <a:rPr lang="en-US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самый торжественный праздник,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который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встречают не только с радостными улыбками,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со слезами на </a:t>
            </a:r>
            <a:r>
              <a:rPr lang="ru-RU" sz="2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глазах.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7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2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Группа 3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pic>
        <p:nvPicPr>
          <p:cNvPr id="50" name="Picture 2" descr="C:\Bimoid\Users\User0001\RcvdFiles\бергелите инесса альгирдовна\IMG_50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7" t="9357" r="10851" b="8338"/>
          <a:stretch/>
        </p:blipFill>
        <p:spPr bwMode="auto">
          <a:xfrm>
            <a:off x="2480039" y="3543780"/>
            <a:ext cx="4450364" cy="3192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52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64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1" name="Прямая соединительная линия 70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Группа 53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55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единительная линия 61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555424480"/>
              </p:ext>
            </p:extLst>
          </p:nvPr>
        </p:nvGraphicFramePr>
        <p:xfrm>
          <a:off x="39736" y="1193614"/>
          <a:ext cx="60960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608839"/>
            <a:ext cx="6012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9290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ВАЛОВАЯ ПРОДУКЦИЯ ВСЕЙ ПРОМЫШЛЕННОСТИ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9290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процентах (1940=100%)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0356" y="4120484"/>
            <a:ext cx="4878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быстро шло восстановление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рыбной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промышленности, которая уже в 1947 году превзошла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самые высокие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довоенные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результаты.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сложной задачей являлось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восстановление тяжёлой про­мышленности,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но комбинат «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Североникель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 восстановил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полный цикл производства уже к осени 1945 года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впервые вышел 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плановую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мощность 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1949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году,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 комбинат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«Апатит»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достиг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довоенного уровня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производства к концу 1940-х годов.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60" y="1535914"/>
            <a:ext cx="31039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первые послевоенные годы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области шло интенсивное восстановление разрушенного войной хозяйства.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короткие сроки необходимо было достичь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довоенного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уровня производства.</a:t>
            </a:r>
            <a:endParaRPr lang="ru-RU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36357" y="4079067"/>
            <a:ext cx="3334607" cy="2253872"/>
            <a:chOff x="5536357" y="4079067"/>
            <a:chExt cx="3334607" cy="2253872"/>
          </a:xfrm>
        </p:grpSpPr>
        <p:pic>
          <p:nvPicPr>
            <p:cNvPr id="3074" name="Picture 2" descr="I:\610ROOM\610_person\PLYATNER\Презентация\75\Материалы\Фото Госархива\Фото\17. ГАМО. Ф. Р-1310. Д. 1262. Л. 2.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357" y="4079067"/>
              <a:ext cx="3334607" cy="2253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5536357" y="4079067"/>
              <a:ext cx="3334607" cy="225387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190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413454" y="3188843"/>
            <a:ext cx="3799679" cy="3072743"/>
            <a:chOff x="413454" y="3188843"/>
            <a:chExt cx="3799679" cy="3072743"/>
          </a:xfrm>
        </p:grpSpPr>
        <p:pic>
          <p:nvPicPr>
            <p:cNvPr id="4098" name="Picture 2" descr="I:\610ROOM\610_person\PLYATNER\Презентация\75\Материалы\Фото Госархива\Фото\5. ГАМО. Ф. П-2393. Оп. 2. Д. 99. Л. 13.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54" y="3188843"/>
              <a:ext cx="3799679" cy="3069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413455" y="3188844"/>
              <a:ext cx="3799678" cy="307274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931317" y="863757"/>
            <a:ext cx="3712510" cy="2597219"/>
            <a:chOff x="4904365" y="619316"/>
            <a:chExt cx="3712510" cy="2597219"/>
          </a:xfrm>
        </p:grpSpPr>
        <p:pic>
          <p:nvPicPr>
            <p:cNvPr id="3074" name="Picture 2" descr="H:\610ROOM\610_person\PLYATNER\Презентация\75\Материалы\Фото Госархива\Фото\9. ГАМО. Ф. П-2393. Оп. 2. Д. 594. Л. 45.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306" y="709045"/>
              <a:ext cx="3582532" cy="2431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4904365" y="619316"/>
              <a:ext cx="3712510" cy="25972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7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3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7" name="Прямая соединительная линия 3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Прямоугольник 23"/>
          <p:cNvSpPr/>
          <p:nvPr/>
        </p:nvSpPr>
        <p:spPr>
          <a:xfrm>
            <a:off x="4324825" y="3702373"/>
            <a:ext cx="4752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Свой немалый вклад в Великую Победу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восстановление страны из руин внесли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сотрудники органов статистики, которые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обеспечивали необходимой оперативной информацией для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неотложных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задач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условиях военного времени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Кто-то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из сотрудников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призван на фронт, 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кто-то, уже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пройдя войну, приступил к работе статистика 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восстановления народного хозяйства.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2693" y="914050"/>
            <a:ext cx="46209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1418 дней и ночей длилась война,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ставшая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всенародной. Одних война позвала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фронт с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оружием 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руках защищать Родину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врага, других – на героический труд в тылу. Каждый, кто как мог, приближал День Победы. История ещё не знала такого </a:t>
            </a:r>
            <a:endParaRPr lang="en-US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беспримерного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героизма людей.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9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Объект 3"/>
          <p:cNvSpPr txBox="1">
            <a:spLocks/>
          </p:cNvSpPr>
          <p:nvPr/>
        </p:nvSpPr>
        <p:spPr>
          <a:xfrm>
            <a:off x="3261148" y="1013347"/>
            <a:ext cx="5320877" cy="5321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just">
              <a:spcBef>
                <a:spcPts val="0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Участником Великой Отечественной войны был Геннадий Алексеевич Анонимов, который с 1937 года возглавлял Мурманский филиал подготовки счётных работников Центрального статистического управления  СССР. В 1941 году он ушёл на фронт и воевал до победного 1945 года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составе 14-й армии Карельского фронта офицером отдела укомплектования штаба. 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 Г.А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Анонимов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продолжил работу в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Областном статистическом управлении,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1946 года он занимал должность заместителя начальника, а с 1948 по 1966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годы –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начальника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управления Мурманской области. 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Ему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принадлежит большая заслуга в организации постановки статистического учёта в народном хозяйстве области. Главными задачами статистических органов в то время были сбор, разработка, анализ и своевременное представление правительству достоверных, научно-обоснованных статистических данных, показывавших ход выполнения народно-хозяйственного плана, соотношение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развитии народного хозяйства и резервов для выполнения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перевыполнения планов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защиту советского Заполярья Геннадий Алексеевич Анонимов награждён орденом «Красной звезды», «Знаком Почёта» и медалями, в том числе «За оборону Советского Заполярья» и «За победу над Германией в Великой Отечественной войне 1941-1945 годов».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286" y="4868404"/>
            <a:ext cx="2211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Анонимов 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Геннадий Алексеевич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8647" y="1233218"/>
            <a:ext cx="2470453" cy="3508028"/>
            <a:chOff x="448647" y="1233218"/>
            <a:chExt cx="2470453" cy="3508028"/>
          </a:xfrm>
        </p:grpSpPr>
        <p:pic>
          <p:nvPicPr>
            <p:cNvPr id="1026" name="Picture 2" descr="H:\610ROOM\610_person\PLYATNER\Презентация\75\Материалы\Анонимов Г.А.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0"/>
            <a:stretch/>
          </p:blipFill>
          <p:spPr bwMode="auto">
            <a:xfrm>
              <a:off x="485241" y="1255961"/>
              <a:ext cx="2401887" cy="345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1" y="1246890"/>
              <a:ext cx="528382" cy="41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094" y="1233218"/>
              <a:ext cx="532108" cy="416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47" y="4328805"/>
              <a:ext cx="527849" cy="412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094" y="4312206"/>
              <a:ext cx="550006" cy="428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7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9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Объект 3"/>
          <p:cNvSpPr txBox="1">
            <a:spLocks/>
          </p:cNvSpPr>
          <p:nvPr/>
        </p:nvSpPr>
        <p:spPr>
          <a:xfrm>
            <a:off x="3266331" y="1164478"/>
            <a:ext cx="5306169" cy="47312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6088" algn="just">
              <a:spcBef>
                <a:spcPts val="0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Участником Петсамо-Киркенесской операции являлся Дмитрий Михайлович Скрипаль. Ему пришлось воевать на самом северном участке большого фронта Великой Отечественной войны – на перешейке Среднего полуострова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составе 15-го отдельного пулемётного батальона Северного флота. </a:t>
            </a:r>
          </a:p>
          <a:p>
            <a:pPr marL="0" indent="446088" algn="just">
              <a:spcBef>
                <a:spcPts val="0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первых дней войны он был направлен на тральщике «Пролетарий» на полуостров Рыбачий. </a:t>
            </a:r>
          </a:p>
          <a:p>
            <a:pPr marL="0" indent="446088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окончании войны Д.М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Скрипаль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вернулся на работу в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Облплан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а с 1967 года возглавил Статистическое управление Мурманской области, проработав в этой должности до 1973 года. Под его руководством в связи с механизацией статистических работ была создана и получила развитие вычислительная сеть в Мурманске, городах и районах области. </a:t>
            </a:r>
          </a:p>
          <a:p>
            <a:pPr marL="0" indent="446088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заслуги перед государством Дмитрий Михайлович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Скрипаль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награждён тремя орденами – «Красной звезды», «Отечественной войны II степени», «Почёта» и девятью медалями.</a:t>
            </a:r>
            <a:endParaRPr lang="ru-RU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552" y="4591886"/>
            <a:ext cx="22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Скрипаль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Дмитрий Михайлович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19339" y="1247244"/>
            <a:ext cx="2517240" cy="3239176"/>
            <a:chOff x="419339" y="1247244"/>
            <a:chExt cx="2517240" cy="3239176"/>
          </a:xfrm>
        </p:grpSpPr>
        <p:pic>
          <p:nvPicPr>
            <p:cNvPr id="2050" name="Picture 2" descr="H:\610ROOM\610_person\PLYATNER\Презентация\75\Материалы\Скрипаль Д.М.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"/>
            <a:stretch/>
          </p:blipFill>
          <p:spPr bwMode="auto">
            <a:xfrm>
              <a:off x="441818" y="1273127"/>
              <a:ext cx="2464953" cy="3173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39" y="1247244"/>
              <a:ext cx="538373" cy="421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554" y="1251113"/>
              <a:ext cx="587499" cy="459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61" y="4028225"/>
              <a:ext cx="569132" cy="444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998" y="4028168"/>
              <a:ext cx="588581" cy="45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04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-1065" y="5868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ъект 3"/>
          <p:cNvSpPr txBox="1">
            <a:spLocks/>
          </p:cNvSpPr>
          <p:nvPr/>
        </p:nvSpPr>
        <p:spPr>
          <a:xfrm>
            <a:off x="3257097" y="1034050"/>
            <a:ext cx="5315404" cy="55889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Борис Васильевич Воскресенский по окончании Ленинградского политехнического института работал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Ленинградском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Облплане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затем в 1932 году был направлен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недавно основанный город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Хибиногорск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Мурманского округа, где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являлся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председателем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Горплана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а после создания района – председателем 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Райплана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В 1940 году  Борис Васильевич был переведён в Мурманск и назначен руководителем кредитной группы Госплана.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Как офицер запаса интендантской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службы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Б.В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Воскресенский с первых дней войны находился в рядах Советской Армии на Карельском фронте и служил начальником полевой кассы 14-ой стрелковой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Печенгской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дивизии, затем – инспектором полевого отдела 14-ой армии.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Б.В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Воскресенский был демобилизован в феврале 1946 года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вернулся в Мурманск. Поступил работать в аппарат Уполномоченного Госплана по Мурманской области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должности контролера, в октябре 1946 года был утверждён заместителем Уполномоченного Госплана СССР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начальником отдела выполнения планов, с 1951 года – заместитель начальника Статистического управления Мурманской области.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малого 35 лет жизни он отдал работе в органах государственной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статистики.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Борис Васильевич Воскресенский награждён медалями «За боевые заслуги», «За оборону Советского Заполярья», «За победу над Германией в Великой Отечественной войне 1941-1945 годов». 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302" y="4575715"/>
            <a:ext cx="2398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Воскресенский 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Борис Васильевич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9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6805" y="1247810"/>
            <a:ext cx="2454638" cy="3223469"/>
            <a:chOff x="456805" y="1247810"/>
            <a:chExt cx="2454638" cy="3223469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060" y="1273605"/>
              <a:ext cx="2398368" cy="3161053"/>
            </a:xfrm>
            <a:prstGeom prst="rect">
              <a:avLst/>
            </a:prstGeom>
            <a:ln>
              <a:noFill/>
            </a:ln>
            <a:effectLst/>
            <a:extLst/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05" y="1247810"/>
              <a:ext cx="605215" cy="47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565" y="1249322"/>
              <a:ext cx="603655" cy="47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19" y="3980901"/>
              <a:ext cx="613826" cy="479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040" y="3993700"/>
              <a:ext cx="613403" cy="477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42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10607" y="1662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89060" y="4383322"/>
            <a:ext cx="2387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Нина Павловна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бъект 3"/>
          <p:cNvSpPr txBox="1">
            <a:spLocks/>
          </p:cNvSpPr>
          <p:nvPr/>
        </p:nvSpPr>
        <p:spPr>
          <a:xfrm>
            <a:off x="3275856" y="1171791"/>
            <a:ext cx="5296644" cy="41537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Война стала суровым испытанием не только для мужчин, но и для женщин. Нина Павловна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ушла на фронт 20-летней девушкой в декабре 1942 года.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защищала небо Советского Заполярья в составе 885 зенитного артиллерийского полка Карельского фронта, который с лета 1942 года в связи с усилением воздушной опасности базировался в Мурманске. Военная специальность Нины Павловны –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приборист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Во время налётов вражеской авиации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прибористы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отслеживали рвущиеся к городу самолёты противника, что позволяло скоординировать действия зенитчиков и не допустить прорыва линии фронта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прицельного сбрасывания бомб.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войны Нина Павловна поступила на работу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аппарат Уполномоченного Госплана СССР по Мурманской области в должности старшего бухгалтера и проработала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органах государственной статистики более 40 лет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Нина Павловна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Коротаева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награждена «Орденом Отечественной войны II степени» и медалью «За оборону Советского Заполярья».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9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83778" y="1244369"/>
            <a:ext cx="2422514" cy="3021630"/>
            <a:chOff x="483778" y="1244369"/>
            <a:chExt cx="2422514" cy="3021630"/>
          </a:xfrm>
        </p:grpSpPr>
        <p:pic>
          <p:nvPicPr>
            <p:cNvPr id="58" name="Рисунок 57" descr="Коротаева (Косолапова) Нина Павловна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5" t="-1" b="11980"/>
            <a:stretch/>
          </p:blipFill>
          <p:spPr bwMode="auto">
            <a:xfrm>
              <a:off x="525339" y="1273652"/>
              <a:ext cx="2352377" cy="2953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78" y="3748118"/>
              <a:ext cx="652978" cy="510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977" y="3755789"/>
              <a:ext cx="655315" cy="510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79" y="1245385"/>
              <a:ext cx="626218" cy="489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444" y="1244369"/>
              <a:ext cx="642848" cy="50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3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65300" y="500776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Губинская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Екатерина Васильевна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1646" y="1311500"/>
            <a:ext cx="52803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Екатерина Васильевна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Губинская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воевала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Закавказском фронте в составе 14 батальона связи 3 горно-стрелкового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гвардейского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карпатского корпуса, с 1944 года – на 4-ом Украинском фронте. Участвовала в освобождении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городов Керчь, Симферополь, Севастополь,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 также городов Польши и 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Чехословакии.</a:t>
            </a:r>
          </a:p>
          <a:p>
            <a:pPr indent="446088" algn="just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демобилизации из вооружённых сил в августе 1945 года была принята на работу к Уполномоченному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Госплана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СССР по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области на должность помощника начальника управления по кадрам, затем работала инспектором по кадрам,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экономистом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с апреля 1973 года возглавила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кадровую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службу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управления Мурманской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области.</a:t>
            </a:r>
          </a:p>
          <a:p>
            <a:pPr indent="44608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Награждена Орденом «Красной звезды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медалями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оборону Кавказа», «За победу над Германией в Великой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войне 1941-1945 годов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9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Группа 30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49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17675" y="1237261"/>
            <a:ext cx="2534485" cy="3671397"/>
            <a:chOff x="417675" y="1237261"/>
            <a:chExt cx="2534485" cy="3671397"/>
          </a:xfrm>
        </p:grpSpPr>
        <p:pic>
          <p:nvPicPr>
            <p:cNvPr id="25" name="Picture 2" descr="I:\610ROOM\610_person\PLYATNER\Презентация\75\Материалы\Губинская Е.В.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86" y="1264905"/>
              <a:ext cx="2456786" cy="360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2" y="1237261"/>
              <a:ext cx="579043" cy="452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864" y="1237706"/>
              <a:ext cx="566296" cy="4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763" y="4465687"/>
              <a:ext cx="568954" cy="442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75" y="4446637"/>
              <a:ext cx="576854" cy="45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83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6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1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9060" y="4838331"/>
            <a:ext cx="2387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Митенёв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Вениамин Васильевич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75856" y="1423453"/>
            <a:ext cx="53061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Вениамина Васильевича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Митенёва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призвали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военно-морской флот в 1944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году, он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проходил срочную службу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кораблях Северного флота в дивизии охраны водного района в качестве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радиста.</a:t>
            </a:r>
          </a:p>
          <a:p>
            <a:pPr indent="452438" algn="just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1944 по 1955 годы служил в частях Северного флота, закончив службу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помощником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командира по политчасти,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1955 году – помощник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капитана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политчасти на траулерах Тралового флота. В октябре 1964 года принят на должность старшего инженера-экономиста машиносчётной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станции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С 13 января 1965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года назначен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начальником машиносчётной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станции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Статистического управления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области.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2438" algn="just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Награждён «Орденом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Отечественной войны II степени»,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медалями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«За боевые заслуги», «За победу над Германией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войне 1941-1945 годов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5775" y="1236132"/>
            <a:ext cx="2454435" cy="3480116"/>
            <a:chOff x="455775" y="1236132"/>
            <a:chExt cx="2454435" cy="3480116"/>
          </a:xfrm>
        </p:grpSpPr>
        <p:pic>
          <p:nvPicPr>
            <p:cNvPr id="29" name="Picture 2" descr="I:\610ROOM\610_person\PLYATNER\Презентация\75\Материалы\Митенёв В.В.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96" t="1092" r="5175" b="77865"/>
            <a:stretch/>
          </p:blipFill>
          <p:spPr bwMode="auto">
            <a:xfrm>
              <a:off x="489060" y="1268760"/>
              <a:ext cx="2387260" cy="341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53" y="1236132"/>
              <a:ext cx="638228" cy="499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126" y="1237706"/>
              <a:ext cx="609002" cy="476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75" y="4221088"/>
              <a:ext cx="633033" cy="494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126" y="4241254"/>
              <a:ext cx="610084" cy="474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82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6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1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4732" y="3550249"/>
            <a:ext cx="241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Котлов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Пётр Андреевич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1042" y="1323529"/>
            <a:ext cx="58127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Пётр Андреевич Котлов воевал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Ленинградском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фронте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составе военно-морского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флота.</a:t>
            </a:r>
          </a:p>
          <a:p>
            <a:pPr indent="45243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ранения, полученного в 1942 году, демобилизован, вернулся в родное село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Тетрино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и работал заведующим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хозяйством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колхозе «Терский рыбак», с 1946 года – участковый инспектор ЦСУ Терского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</a:p>
          <a:p>
            <a:pPr indent="45243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Награждён «Орденом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Отечественной войны I степени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854148" y="1131419"/>
            <a:ext cx="1670186" cy="2311597"/>
            <a:chOff x="854148" y="1131419"/>
            <a:chExt cx="1670186" cy="2311597"/>
          </a:xfrm>
        </p:grpSpPr>
        <p:pic>
          <p:nvPicPr>
            <p:cNvPr id="28" name="Picture 3" descr="I:\610ROOM\610_person\PLYATNER\Презентация\75\Материалы\Котлов П.А.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60" t="3691" r="11928" b="86230"/>
            <a:stretch/>
          </p:blipFill>
          <p:spPr bwMode="auto">
            <a:xfrm>
              <a:off x="877979" y="1157018"/>
              <a:ext cx="1613096" cy="225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48" y="1134239"/>
              <a:ext cx="424354" cy="331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059" y="1131419"/>
              <a:ext cx="480275" cy="375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48" y="3078056"/>
              <a:ext cx="458384" cy="35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519" y="3042974"/>
              <a:ext cx="513815" cy="400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" name="Прямоугольник 33"/>
          <p:cNvSpPr/>
          <p:nvPr/>
        </p:nvSpPr>
        <p:spPr>
          <a:xfrm>
            <a:off x="2761042" y="4431179"/>
            <a:ext cx="58127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000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Красноармеец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Экспедитор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27 отдельного ордена Александра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Невского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полка связи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14-й Армии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Карельского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фронта. </a:t>
            </a:r>
          </a:p>
          <a:p>
            <a:pPr indent="396000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13 июня 1943 года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работала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участковым инспектором ЦСУ Кольского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</a:p>
          <a:p>
            <a:pPr indent="396000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Награждена медалью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«За оборону Советского Заполярья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4732" y="4723568"/>
            <a:ext cx="241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Долиненкова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Ксения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Борисовна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95" y="5868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97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52038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Битва за Кольский Север, за «ворота в Арктику» </a:t>
            </a:r>
            <a:endParaRPr lang="ru-RU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стала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одним из важнейших этапов 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Отечественной войны. </a:t>
            </a:r>
            <a:b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Благодаря мужеству советских воинов, героизму трудящихся тыла </a:t>
            </a:r>
          </a:p>
          <a:p>
            <a:pPr algn="ctr" hangingPunct="0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планы гитлеровцев на Кольском полуострове потерпели крах.</a:t>
            </a:r>
          </a:p>
        </p:txBody>
      </p:sp>
      <p:pic>
        <p:nvPicPr>
          <p:cNvPr id="2051" name="Рисунок 161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07" y="1821877"/>
            <a:ext cx="1696908" cy="1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61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77" y="1759496"/>
            <a:ext cx="1046061" cy="11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92816" y="2986194"/>
            <a:ext cx="2816525" cy="2123658"/>
          </a:xfrm>
          <a:prstGeom prst="rect">
            <a:avLst/>
          </a:prstGeom>
          <a:noFill/>
          <a:ln>
            <a:noFill/>
            <a:prstDash val="sysDot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мужество и стойкость,  </a:t>
            </a:r>
          </a:p>
          <a:p>
            <a:pPr algn="ctr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проявленные жителями в борьбе с немецко-фашистскими захватчиками в годы Великой Отечественной войны, успехи, достигнутые </a:t>
            </a:r>
            <a:b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хозяйственном и культурном строительстве, Указом Президиума Верховного Совета СССР </a:t>
            </a:r>
          </a:p>
          <a:p>
            <a:pPr algn="ctr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 2 декабря 1982 года № 8367-</a:t>
            </a:r>
            <a:r>
              <a:rPr lang="en-US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 Мурманск награждён орденом Отечественной войны </a:t>
            </a:r>
            <a:r>
              <a:rPr lang="en-US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  <a:endParaRPr lang="ru-RU" sz="12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17040" y="3013543"/>
            <a:ext cx="2848046" cy="2308324"/>
          </a:xfrm>
          <a:prstGeom prst="rect">
            <a:avLst/>
          </a:prstGeom>
          <a:noFill/>
          <a:ln>
            <a:noFill/>
            <a:prstDash val="sysDot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мужество и стойкость, проявленные при защите Мурманска трудящимися города, воинами Советской Армии и Военно-Морского флота в годы Великой Отечественной войны, Указом Президиума Верховного Совета СССР </a:t>
            </a:r>
          </a:p>
          <a:p>
            <a:pPr algn="ctr" hangingPunct="0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 6 мая 1985 года № 2367-</a:t>
            </a:r>
            <a:r>
              <a:rPr lang="en-US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hangingPunct="0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городу Мурманску присвоено звание «Город-герой» с вручением ордена Ленина и медали «Золотая Звезда».</a:t>
            </a:r>
          </a:p>
          <a:p>
            <a:pPr algn="ctr" hangingPunct="0"/>
            <a:endParaRPr lang="ru-RU" sz="1200" b="1" i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45539" y="2996952"/>
            <a:ext cx="2695253" cy="2492990"/>
          </a:xfrm>
          <a:prstGeom prst="rect">
            <a:avLst/>
          </a:prstGeom>
          <a:noFill/>
          <a:ln>
            <a:noFill/>
            <a:prstDash val="sysDot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hangingPunct="0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мужество и стойкость, проявленные трудящимися города в годы Великой Отечественной войны, и успехи, достигнутые в хозяйственном и культурном строительстве, Указом Президиума Верховного Совета СССР</a:t>
            </a:r>
            <a:b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 17 октября 1984 года № 1149-Х</a:t>
            </a:r>
            <a:r>
              <a:rPr lang="en-US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 Кандалакша награждён орденом Отечественной войны </a:t>
            </a:r>
            <a:b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I степени.</a:t>
            </a:r>
          </a:p>
          <a:p>
            <a:pPr algn="ctr"/>
            <a:endParaRPr lang="ru-RU" sz="1200" b="1" i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2053"/>
          <p:cNvSpPr txBox="1"/>
          <p:nvPr/>
        </p:nvSpPr>
        <p:spPr>
          <a:xfrm>
            <a:off x="721597" y="5446965"/>
            <a:ext cx="8257202" cy="692497"/>
          </a:xfrm>
          <a:prstGeom prst="rect">
            <a:avLst/>
          </a:prstGeom>
          <a:noFill/>
          <a:ln>
            <a:noFill/>
            <a:prstDash val="sysDot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мужество, стойкость и массовый героизм, проявленные защитниками города в борьбе за свободу и независимость Отечества, Указом Президента Российской Федерации от 5 мая 2008 года № </a:t>
            </a:r>
            <a:r>
              <a:rPr lang="ru-RU" sz="13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555, </a:t>
            </a:r>
            <a:br>
              <a:rPr lang="ru-RU" sz="13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городу </a:t>
            </a:r>
            <a:r>
              <a:rPr lang="ru-RU" sz="13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Полярный присвоено почётное звание «Город воинской славы».</a:t>
            </a:r>
          </a:p>
        </p:txBody>
      </p:sp>
      <p:pic>
        <p:nvPicPr>
          <p:cNvPr id="42" name="Рисунок 161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19" y="1759496"/>
            <a:ext cx="1046061" cy="11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6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18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17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3016" y="3332178"/>
            <a:ext cx="4569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 началу войны Мурманская область стала динамично и успешно развивающимся регионом, начавшим прорабатывать и решать вопросы по усилению защиты на земле, воде и в воздухе. </a:t>
            </a:r>
          </a:p>
          <a:p>
            <a:pPr algn="ctr" hangingPunct="0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года героической обороны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Кольского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Заполярья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годами тяжёлого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противостояния на линии фронта, невероятного героизма бойцов на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передовой 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тружеников тыла,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разрушительных бомбёжек,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практически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стёрших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лица земли 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 Мурманск.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20000" y="671180"/>
            <a:ext cx="3852000" cy="2466771"/>
            <a:chOff x="4788022" y="692696"/>
            <a:chExt cx="3852000" cy="2466771"/>
          </a:xfrm>
        </p:grpSpPr>
        <p:pic>
          <p:nvPicPr>
            <p:cNvPr id="3074" name="Picture 2" descr="I:\610ROOM\610_person\PLYATNER\Презентация\75\Материалы\Фото Госархива\Фото\10. ГАМО. Ф. Р-1310. Д. 3042.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92696"/>
              <a:ext cx="3851920" cy="246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рямоугольник 48"/>
            <p:cNvSpPr/>
            <p:nvPr/>
          </p:nvSpPr>
          <p:spPr>
            <a:xfrm>
              <a:off x="4788022" y="692696"/>
              <a:ext cx="3852000" cy="246677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8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единительная линия 3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492730" y="715439"/>
            <a:ext cx="2222829" cy="2424402"/>
            <a:chOff x="5492730" y="715439"/>
            <a:chExt cx="2222829" cy="2424402"/>
          </a:xfrm>
        </p:grpSpPr>
        <p:pic>
          <p:nvPicPr>
            <p:cNvPr id="3075" name="Picture 3" descr="I:\610ROOM\610_person\PLYATNER\Презентация\75\Материалы\Фото Госархива\Фото\4. ГАМО. Ф. П-2393. Оп. 2. Д. 99. Л. 11.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618" y="715439"/>
              <a:ext cx="2219941" cy="2424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492730" y="715439"/>
              <a:ext cx="2219941" cy="242440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040480" y="3416754"/>
            <a:ext cx="3852000" cy="2891258"/>
            <a:chOff x="4788024" y="3416754"/>
            <a:chExt cx="3852000" cy="2891258"/>
          </a:xfrm>
        </p:grpSpPr>
        <p:pic>
          <p:nvPicPr>
            <p:cNvPr id="50" name="Picture 2" descr="I:\610ROOM\610_person\PLYATNER\Презентация\75\Материалы\Фото Госархива\Фото\21. ГАМО. Ф. Р-1310. Д. 5626.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979" y="3429000"/>
              <a:ext cx="3838966" cy="2879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4788024" y="3416754"/>
              <a:ext cx="3852000" cy="28805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7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6503" y="7941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97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35" y="1040527"/>
            <a:ext cx="3224115" cy="4284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ACDC6"/>
            </a:solidFill>
          </a:ln>
          <a:effectLst>
            <a:softEdge rad="112500"/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8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50" y="37493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единительная линия 3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525448" y="1755890"/>
            <a:ext cx="435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Поздравляем всех участников обороны Кольского Заполярья, ветеранов Великой Отечественной войны, тружеников тыла, </a:t>
            </a:r>
            <a:b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детей военного </a:t>
            </a:r>
            <a:r>
              <a:rPr lang="ru-RU" sz="22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Мурмана</a:t>
            </a:r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всех жителей Мурманской области </a:t>
            </a:r>
            <a:b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этой великой датой </a:t>
            </a:r>
            <a:b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героической истории </a:t>
            </a:r>
            <a:r>
              <a:rPr lang="ru-RU" sz="22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оссии!</a:t>
            </a:r>
            <a:endParaRPr lang="ru-RU" sz="22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0570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97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8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Группа 29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1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единительная линия 37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557" y="1635765"/>
            <a:ext cx="7265194" cy="3118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Фотоматериалы предоставлены </a:t>
            </a:r>
          </a:p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Государственным областным казённым учреждением </a:t>
            </a:r>
            <a:b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Мурманской области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архивом Мурманскстата, </a:t>
            </a:r>
          </a:p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 также родственниками работников.</a:t>
            </a:r>
          </a:p>
          <a:p>
            <a:pPr algn="ctr"/>
            <a:endParaRPr lang="ru-RU" sz="10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Использованы материалы:</a:t>
            </a:r>
          </a:p>
          <a:p>
            <a:pPr algn="ctr">
              <a:spcBef>
                <a:spcPts val="200"/>
              </a:spcBef>
            </a:pP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Кольский край: Цифры и факты. – Мурманск: Кн. изд-во, 1983.</a:t>
            </a:r>
          </a:p>
          <a:p>
            <a:pPr algn="ctr">
              <a:spcBef>
                <a:spcPts val="200"/>
              </a:spcBef>
            </a:pP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Мурманская область. Города и районы. – Мурманск, 1957.</a:t>
            </a:r>
          </a:p>
          <a:p>
            <a:pPr algn="ctr">
              <a:spcBef>
                <a:spcPts val="200"/>
              </a:spcBef>
            </a:pP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области 50 лет. – Мурманск: Кн. изд-во, 1988.</a:t>
            </a:r>
            <a:endParaRPr lang="en-US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200"/>
              </a:spcBef>
            </a:pP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Киселев А.А. «Мурманск – город – герой»: Москва: Воениздат, 1988</a:t>
            </a:r>
          </a:p>
        </p:txBody>
      </p:sp>
    </p:spTree>
    <p:extLst>
      <p:ext uri="{BB962C8B-B14F-4D97-AF65-F5344CB8AC3E}">
        <p14:creationId xmlns:p14="http://schemas.microsoft.com/office/powerpoint/2010/main" val="20930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-3107" y="11920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79353" y="4437112"/>
            <a:ext cx="3204944" cy="2178148"/>
            <a:chOff x="718984" y="3564141"/>
            <a:chExt cx="3204944" cy="2178148"/>
          </a:xfrm>
        </p:grpSpPr>
        <p:pic>
          <p:nvPicPr>
            <p:cNvPr id="56" name="Picture 2" descr="H:\610ROOM\610_person\PLYATNER\Презентация\75\Материалы\Фото Госархива\Фото\22. ГАМО. Ф. Р-1310. Д. 5622.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84" y="3665287"/>
              <a:ext cx="3204944" cy="207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Прямоугольник 56"/>
            <p:cNvSpPr/>
            <p:nvPr/>
          </p:nvSpPr>
          <p:spPr>
            <a:xfrm>
              <a:off x="718984" y="3564141"/>
              <a:ext cx="3204944" cy="217814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127673" y="364285"/>
            <a:ext cx="3228105" cy="2197818"/>
            <a:chOff x="248779" y="2672183"/>
            <a:chExt cx="4002778" cy="2965100"/>
          </a:xfrm>
        </p:grpSpPr>
        <p:pic>
          <p:nvPicPr>
            <p:cNvPr id="48" name="Picture 2" descr="I:\610ROOM\610_person\PLYATNER\Презентация\75\Материалы\Фото Госархива\Фото\19. ГАМО. Ф. Р-1310. Д. 5620.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8" y="2708848"/>
              <a:ext cx="3960549" cy="2928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Прямоугольник 51"/>
            <p:cNvSpPr/>
            <p:nvPr/>
          </p:nvSpPr>
          <p:spPr>
            <a:xfrm>
              <a:off x="248779" y="2672183"/>
              <a:ext cx="4002777" cy="29651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7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3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7" name="Прямая соединительная линия 3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Прямоугольник 23"/>
          <p:cNvSpPr/>
          <p:nvPr/>
        </p:nvSpPr>
        <p:spPr>
          <a:xfrm>
            <a:off x="363016" y="548680"/>
            <a:ext cx="4752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июня 1941 года на Кольском полуострове </a:t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было введено военное положение. Мурманская область стала прифронтовой, началась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перестройка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народного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хозяйства на военный лад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Всё внимание в те годы было сосредоточено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решении</a:t>
            </a:r>
            <a:r>
              <a:rPr lang="en-US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неотложных задач, продиктованных условиями военного времени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2204864"/>
            <a:ext cx="3206817" cy="2264025"/>
            <a:chOff x="4652888" y="2695795"/>
            <a:chExt cx="4268595" cy="2941488"/>
          </a:xfrm>
        </p:grpSpPr>
        <p:pic>
          <p:nvPicPr>
            <p:cNvPr id="50" name="Picture 4" descr="I:\610ROOM\610_person\PLYATNER\Презентация\75\Материалы\Фото Госархива\Фото\18. ГАМО. Ф. Р-1310. Д. 5619.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888" y="2708919"/>
              <a:ext cx="4268595" cy="292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4652888" y="2695795"/>
              <a:ext cx="4268595" cy="29414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5000">
                  <a:srgbClr val="FFFFFF">
                    <a:alpha val="0"/>
                  </a:srgbClr>
                </a:gs>
                <a:gs pos="9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27985" y="2956761"/>
            <a:ext cx="47160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Предприятия региона налаживали ремонт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стрелкового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оружия, пушек, автомашин.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судоверфи, судоремонтном заводе Морского флота, Кандалакшском механическом заводе стали производить оружие и боеприпасы. В Кировске развернулось производство фосфора для зажигательных авиабомб 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самовоспламеняющейся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смеси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борьбы с танками. В Мончегорске ремонтировались автомобили действующей армии. Оказывали помощь фронту предприятия местной промышленности и промысловой кооперации: они изготавливали сани, повозки, лыжи, шили бельё, ремонтировали обувь. Оленеводческие колхозы предоставляли для фронта оленей, нарты, </a:t>
            </a:r>
            <a:endParaRPr lang="ru-RU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регулярно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поставляли мясо и рыбу. </a:t>
            </a:r>
            <a:endParaRPr lang="en-US" sz="14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I:\610ROOM\610_person\PLYATNER\Презентация\75\Материалы\1942\1942\приказ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22" y="3146700"/>
            <a:ext cx="6624736" cy="3033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70477" y="1414814"/>
            <a:ext cx="7654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 внесла существенные 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изменения </a:t>
            </a:r>
            <a:r>
              <a:rPr lang="en-US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органов статистики Мурманской области. </a:t>
            </a:r>
            <a:r>
              <a:rPr lang="en-US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Статистическое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эвакуировано 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из города Мурманска </a:t>
            </a:r>
          </a:p>
          <a:p>
            <a:pPr algn="ctr"/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город Мончегорск</a:t>
            </a:r>
            <a:r>
              <a:rPr lang="ru-RU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25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3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6" name="Прямая соединительная линия 4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Группа 28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7" name="Прямая соединительная линия 3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0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1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Группа 31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4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1" name="Прямая соединительная линия 40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Прямоугольник 3"/>
          <p:cNvSpPr/>
          <p:nvPr/>
        </p:nvSpPr>
        <p:spPr>
          <a:xfrm>
            <a:off x="4419928" y="131382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из основных задач,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поставленных</a:t>
            </a:r>
            <a:r>
              <a:rPr lang="en-US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то время перед органами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статистики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была оперативность</a:t>
            </a:r>
            <a:r>
              <a:rPr lang="en-US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статистической отчётности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достижения этой цели были изменены программы статистических работ,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наблюдения и разработки статистических материалов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Потребовалось </a:t>
            </a:r>
            <a:r>
              <a:rPr lang="ru-RU" sz="15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резкое усиление оперативности статистической информации.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936" b="54056"/>
          <a:stretch/>
        </p:blipFill>
        <p:spPr bwMode="auto">
          <a:xfrm>
            <a:off x="423804" y="1323530"/>
            <a:ext cx="3996124" cy="4214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  <p:pic>
        <p:nvPicPr>
          <p:cNvPr id="29" name="Picture 4" descr="I:\610ROOM\610_person\PLYATNER\Презентация\75\Материалы\1943\приказ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9"/>
          <a:stretch/>
        </p:blipFill>
        <p:spPr bwMode="auto">
          <a:xfrm>
            <a:off x="4571812" y="3819203"/>
            <a:ext cx="4268232" cy="2689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6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95"/>
          <a:stretch/>
        </p:blipFill>
        <p:spPr bwMode="auto">
          <a:xfrm rot="21351796">
            <a:off x="1172390" y="2374340"/>
            <a:ext cx="3359340" cy="381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/>
          <a:stretch/>
        </p:blipFill>
        <p:spPr bwMode="auto">
          <a:xfrm rot="829730">
            <a:off x="4615984" y="2611538"/>
            <a:ext cx="3317460" cy="378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30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42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Прямая соединительная линия 48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Группа 31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33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Прямая соединительная линия 39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Прямоугольник 1"/>
          <p:cNvSpPr/>
          <p:nvPr/>
        </p:nvSpPr>
        <p:spPr>
          <a:xfrm>
            <a:off x="617941" y="585739"/>
            <a:ext cx="8091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Был налажен строжайший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ё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 важнейших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видов сырья,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материалов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оборудования,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проводились так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называемые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их «моментальные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переписи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которых получали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очень короткие сроки.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эти годы мурманские статистики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работали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законам военного времени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уделяя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особое внимание срокам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представления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отчётности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дисциплине.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18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47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Группа 4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5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единительная линия 6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Группа 48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5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7" name="Прямая соединительная линия 5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Прямоугольник 3"/>
          <p:cNvSpPr/>
          <p:nvPr/>
        </p:nvSpPr>
        <p:spPr>
          <a:xfrm>
            <a:off x="10569" y="836712"/>
            <a:ext cx="914400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Большая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заслуга в организации проведения статистических работ </a:t>
            </a:r>
            <a: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Мурманской области в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тяжёлые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военные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годы принадлежит:</a:t>
            </a:r>
          </a:p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Варваре Ивановне АЛФЕРЬЕВОЙ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(возглавляла организацию с 1940 года по 1941 год)</a:t>
            </a:r>
          </a:p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Василию Александровичу ГОРЕЛОВУ</a:t>
            </a:r>
          </a:p>
          <a:p>
            <a:pPr algn="ctr"/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(возглавлял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организацию с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1941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года по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1942 год)</a:t>
            </a:r>
          </a:p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Алексею Ивановичу ХВЕДОРАКО</a:t>
            </a:r>
            <a:b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(возглавлял организацию с 1942 года </a:t>
            </a:r>
            <a:r>
              <a:rPr lang="ru-RU" sz="16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1948 год)</a:t>
            </a:r>
            <a:endParaRPr lang="ru-RU" sz="1600" b="1" dirty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I:\610ROOM\610_person\PLYATNER\Презентация\75\Материалы\1942\1942\приказ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/>
        </p:blipFill>
        <p:spPr bwMode="auto">
          <a:xfrm>
            <a:off x="1660270" y="3291784"/>
            <a:ext cx="5616624" cy="309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441918"/>
                </a:solidFill>
                <a:latin typeface="Calibri"/>
              </a:rPr>
              <a:t>МУРМАНСКСТАТ, 2020</a:t>
            </a:r>
            <a:endParaRPr lang="ru-RU" sz="1200" b="1" dirty="0">
              <a:solidFill>
                <a:srgbClr val="441918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8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4238" y="8666"/>
            <a:ext cx="9144001" cy="6858000"/>
          </a:xfrm>
          <a:prstGeom prst="rect">
            <a:avLst/>
          </a:prstGeom>
          <a:gradFill>
            <a:gsLst>
              <a:gs pos="86000">
                <a:srgbClr val="E5ECF7"/>
              </a:gs>
              <a:gs pos="43000">
                <a:schemeClr val="accent2">
                  <a:lumMod val="60000"/>
                  <a:lumOff val="40000"/>
                  <a:alpha val="87000"/>
                </a:schemeClr>
              </a:gs>
              <a:gs pos="73000">
                <a:schemeClr val="bg1">
                  <a:alpha val="78000"/>
                </a:schemeClr>
              </a:gs>
              <a:gs pos="0">
                <a:schemeClr val="accent2">
                  <a:lumMod val="75000"/>
                  <a:alpha val="58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663" y="-404777"/>
            <a:ext cx="9133112" cy="7670978"/>
            <a:chOff x="4663" y="-404777"/>
            <a:chExt cx="9133112" cy="7670978"/>
          </a:xfrm>
        </p:grpSpPr>
        <p:pic>
          <p:nvPicPr>
            <p:cNvPr id="47" name="Picture 3" descr="I:\610ROOM\610_person\PLYATNER\Презентация\75\P-75_logotip_gorizont_um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4194"/>
              <a:ext cx="3849260" cy="459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Группа 47"/>
            <p:cNvGrpSpPr/>
            <p:nvPr/>
          </p:nvGrpSpPr>
          <p:grpSpPr>
            <a:xfrm>
              <a:off x="4663" y="4761899"/>
              <a:ext cx="1581173" cy="2504302"/>
              <a:chOff x="4663" y="4761899"/>
              <a:chExt cx="1581173" cy="2504302"/>
            </a:xfrm>
          </p:grpSpPr>
          <p:sp>
            <p:nvSpPr>
              <p:cNvPr id="59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6" name="Прямая соединительная линия 65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Группа 48"/>
            <p:cNvGrpSpPr/>
            <p:nvPr/>
          </p:nvGrpSpPr>
          <p:grpSpPr>
            <a:xfrm rot="10800000">
              <a:off x="7556602" y="-404777"/>
              <a:ext cx="1581173" cy="2504302"/>
              <a:chOff x="4663" y="4761899"/>
              <a:chExt cx="1581173" cy="2504302"/>
            </a:xfrm>
          </p:grpSpPr>
          <p:sp>
            <p:nvSpPr>
              <p:cNvPr id="50" name="Прямоугольник 14"/>
              <p:cNvSpPr/>
              <p:nvPr/>
            </p:nvSpPr>
            <p:spPr>
              <a:xfrm rot="18900000">
                <a:off x="340077" y="5810857"/>
                <a:ext cx="146755" cy="128650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137494 h 6864607"/>
                  <a:gd name="connsiteX4" fmla="*/ 0 w 144000"/>
                  <a:gd name="connsiteY4" fmla="*/ 0 h 6864607"/>
                  <a:gd name="connsiteX0" fmla="*/ 0 w 146754"/>
                  <a:gd name="connsiteY0" fmla="*/ 0 h 6283467"/>
                  <a:gd name="connsiteX1" fmla="*/ 144000 w 146754"/>
                  <a:gd name="connsiteY1" fmla="*/ 0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4"/>
                  <a:gd name="connsiteY0" fmla="*/ 0 h 6283467"/>
                  <a:gd name="connsiteX1" fmla="*/ 140263 w 146754"/>
                  <a:gd name="connsiteY1" fmla="*/ 4996967 h 6283467"/>
                  <a:gd name="connsiteX2" fmla="*/ 146754 w 146754"/>
                  <a:gd name="connsiteY2" fmla="*/ 6283467 h 6283467"/>
                  <a:gd name="connsiteX3" fmla="*/ 0 w 146754"/>
                  <a:gd name="connsiteY3" fmla="*/ 6137494 h 6283467"/>
                  <a:gd name="connsiteX4" fmla="*/ 0 w 146754"/>
                  <a:gd name="connsiteY4" fmla="*/ 0 h 6283467"/>
                  <a:gd name="connsiteX0" fmla="*/ 0 w 146755"/>
                  <a:gd name="connsiteY0" fmla="*/ 145761 h 1286500"/>
                  <a:gd name="connsiteX1" fmla="*/ 140264 w 146755"/>
                  <a:gd name="connsiteY1" fmla="*/ 0 h 1286500"/>
                  <a:gd name="connsiteX2" fmla="*/ 146755 w 146755"/>
                  <a:gd name="connsiteY2" fmla="*/ 1286500 h 1286500"/>
                  <a:gd name="connsiteX3" fmla="*/ 1 w 146755"/>
                  <a:gd name="connsiteY3" fmla="*/ 1140527 h 1286500"/>
                  <a:gd name="connsiteX4" fmla="*/ 0 w 146755"/>
                  <a:gd name="connsiteY4" fmla="*/ 145761 h 128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5" h="1286500">
                    <a:moveTo>
                      <a:pt x="0" y="145761"/>
                    </a:moveTo>
                    <a:lnTo>
                      <a:pt x="140264" y="0"/>
                    </a:lnTo>
                    <a:cubicBezTo>
                      <a:pt x="142428" y="428833"/>
                      <a:pt x="144591" y="857667"/>
                      <a:pt x="146755" y="1286500"/>
                    </a:cubicBezTo>
                    <a:lnTo>
                      <a:pt x="1" y="1140527"/>
                    </a:lnTo>
                    <a:cubicBezTo>
                      <a:pt x="1" y="808938"/>
                      <a:pt x="0" y="477350"/>
                      <a:pt x="0" y="1457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рямоугольник 17"/>
              <p:cNvSpPr/>
              <p:nvPr/>
            </p:nvSpPr>
            <p:spPr>
              <a:xfrm rot="18900000">
                <a:off x="439128" y="5563988"/>
                <a:ext cx="153245" cy="1587478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283467 h 6864607"/>
                  <a:gd name="connsiteX4" fmla="*/ 0 w 144000"/>
                  <a:gd name="connsiteY4" fmla="*/ 0 h 6864607"/>
                  <a:gd name="connsiteX0" fmla="*/ 0 w 144000"/>
                  <a:gd name="connsiteY0" fmla="*/ 0 h 6423932"/>
                  <a:gd name="connsiteX1" fmla="*/ 144000 w 144000"/>
                  <a:gd name="connsiteY1" fmla="*/ 0 h 6423932"/>
                  <a:gd name="connsiteX2" fmla="*/ 141246 w 144000"/>
                  <a:gd name="connsiteY2" fmla="*/ 6423932 h 6423932"/>
                  <a:gd name="connsiteX3" fmla="*/ 0 w 144000"/>
                  <a:gd name="connsiteY3" fmla="*/ 6283467 h 6423932"/>
                  <a:gd name="connsiteX4" fmla="*/ 0 w 144000"/>
                  <a:gd name="connsiteY4" fmla="*/ 0 h 6423932"/>
                  <a:gd name="connsiteX0" fmla="*/ 0 w 149508"/>
                  <a:gd name="connsiteY0" fmla="*/ 0 h 6434949"/>
                  <a:gd name="connsiteX1" fmla="*/ 144000 w 149508"/>
                  <a:gd name="connsiteY1" fmla="*/ 0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49508"/>
                  <a:gd name="connsiteY0" fmla="*/ 0 h 6434949"/>
                  <a:gd name="connsiteX1" fmla="*/ 147737 w 149508"/>
                  <a:gd name="connsiteY1" fmla="*/ 4847471 h 6434949"/>
                  <a:gd name="connsiteX2" fmla="*/ 149508 w 149508"/>
                  <a:gd name="connsiteY2" fmla="*/ 6434949 h 6434949"/>
                  <a:gd name="connsiteX3" fmla="*/ 0 w 149508"/>
                  <a:gd name="connsiteY3" fmla="*/ 6283467 h 6434949"/>
                  <a:gd name="connsiteX4" fmla="*/ 0 w 149508"/>
                  <a:gd name="connsiteY4" fmla="*/ 0 h 6434949"/>
                  <a:gd name="connsiteX0" fmla="*/ 0 w 153245"/>
                  <a:gd name="connsiteY0" fmla="*/ 149496 h 1587478"/>
                  <a:gd name="connsiteX1" fmla="*/ 151474 w 153245"/>
                  <a:gd name="connsiteY1" fmla="*/ 0 h 1587478"/>
                  <a:gd name="connsiteX2" fmla="*/ 153245 w 153245"/>
                  <a:gd name="connsiteY2" fmla="*/ 1587478 h 1587478"/>
                  <a:gd name="connsiteX3" fmla="*/ 3737 w 153245"/>
                  <a:gd name="connsiteY3" fmla="*/ 1435996 h 1587478"/>
                  <a:gd name="connsiteX4" fmla="*/ 0 w 153245"/>
                  <a:gd name="connsiteY4" fmla="*/ 149496 h 158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45" h="1587478">
                    <a:moveTo>
                      <a:pt x="0" y="149496"/>
                    </a:moveTo>
                    <a:lnTo>
                      <a:pt x="151474" y="0"/>
                    </a:lnTo>
                    <a:cubicBezTo>
                      <a:pt x="152064" y="529159"/>
                      <a:pt x="152655" y="1058319"/>
                      <a:pt x="153245" y="1587478"/>
                    </a:cubicBezTo>
                    <a:lnTo>
                      <a:pt x="3737" y="1435996"/>
                    </a:lnTo>
                    <a:cubicBezTo>
                      <a:pt x="2491" y="1007163"/>
                      <a:pt x="1246" y="578329"/>
                      <a:pt x="0" y="14949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75000">
                    <a:srgbClr val="FFFF00"/>
                  </a:gs>
                  <a:gs pos="90000">
                    <a:srgbClr val="E46C0A"/>
                  </a:gs>
                  <a:gs pos="60000">
                    <a:srgbClr val="E46C0A"/>
                  </a:gs>
                  <a:gs pos="40000">
                    <a:schemeClr val="accent6">
                      <a:lumMod val="75000"/>
                    </a:schemeClr>
                  </a:gs>
                  <a:gs pos="25000">
                    <a:srgbClr val="F4EE00"/>
                  </a:gs>
                  <a:gs pos="10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рямоугольник 18"/>
              <p:cNvSpPr/>
              <p:nvPr/>
            </p:nvSpPr>
            <p:spPr>
              <a:xfrm rot="18900000">
                <a:off x="547225" y="5313502"/>
                <a:ext cx="141432" cy="1873705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5 w 144000"/>
                  <a:gd name="connsiteY3" fmla="*/ 6426686 h 6864607"/>
                  <a:gd name="connsiteX4" fmla="*/ 0 w 144000"/>
                  <a:gd name="connsiteY4" fmla="*/ 0 h 6864607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6686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8263 w 144000"/>
                  <a:gd name="connsiteY3" fmla="*/ 6440457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0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0 w 144000"/>
                  <a:gd name="connsiteY0" fmla="*/ 0 h 6575414"/>
                  <a:gd name="connsiteX1" fmla="*/ 144000 w 144000"/>
                  <a:gd name="connsiteY1" fmla="*/ 4701709 h 6575414"/>
                  <a:gd name="connsiteX2" fmla="*/ 144000 w 144000"/>
                  <a:gd name="connsiteY2" fmla="*/ 6575414 h 6575414"/>
                  <a:gd name="connsiteX3" fmla="*/ 2755 w 144000"/>
                  <a:gd name="connsiteY3" fmla="*/ 6429440 h 6575414"/>
                  <a:gd name="connsiteX4" fmla="*/ 0 w 144000"/>
                  <a:gd name="connsiteY4" fmla="*/ 0 h 6575414"/>
                  <a:gd name="connsiteX0" fmla="*/ 1169 w 141432"/>
                  <a:gd name="connsiteY0" fmla="*/ 138285 h 1873705"/>
                  <a:gd name="connsiteX1" fmla="*/ 141432 w 141432"/>
                  <a:gd name="connsiteY1" fmla="*/ 0 h 1873705"/>
                  <a:gd name="connsiteX2" fmla="*/ 141432 w 141432"/>
                  <a:gd name="connsiteY2" fmla="*/ 1873705 h 1873705"/>
                  <a:gd name="connsiteX3" fmla="*/ 187 w 141432"/>
                  <a:gd name="connsiteY3" fmla="*/ 1727731 h 1873705"/>
                  <a:gd name="connsiteX4" fmla="*/ 1169 w 141432"/>
                  <a:gd name="connsiteY4" fmla="*/ 138285 h 187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32" h="1873705">
                    <a:moveTo>
                      <a:pt x="1169" y="138285"/>
                    </a:moveTo>
                    <a:lnTo>
                      <a:pt x="141432" y="0"/>
                    </a:lnTo>
                    <a:lnTo>
                      <a:pt x="141432" y="1873705"/>
                    </a:lnTo>
                    <a:lnTo>
                      <a:pt x="187" y="1727731"/>
                    </a:lnTo>
                    <a:cubicBezTo>
                      <a:pt x="-731" y="-414498"/>
                      <a:pt x="2087" y="2280514"/>
                      <a:pt x="1169" y="1382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рямоугольник 19"/>
              <p:cNvSpPr/>
              <p:nvPr/>
            </p:nvSpPr>
            <p:spPr>
              <a:xfrm rot="18900000">
                <a:off x="646493" y="5058150"/>
                <a:ext cx="144983" cy="217567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575414 h 6864607"/>
                  <a:gd name="connsiteX4" fmla="*/ 0 w 144000"/>
                  <a:gd name="connsiteY4" fmla="*/ 0 h 6864607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0 w 146754"/>
                  <a:gd name="connsiteY3" fmla="*/ 6575414 h 6724142"/>
                  <a:gd name="connsiteX4" fmla="*/ 0 w 146754"/>
                  <a:gd name="connsiteY4" fmla="*/ 0 h 6724142"/>
                  <a:gd name="connsiteX0" fmla="*/ 0 w 146754"/>
                  <a:gd name="connsiteY0" fmla="*/ 0 h 6724142"/>
                  <a:gd name="connsiteX1" fmla="*/ 144000 w 146754"/>
                  <a:gd name="connsiteY1" fmla="*/ 0 h 6724142"/>
                  <a:gd name="connsiteX2" fmla="*/ 146754 w 146754"/>
                  <a:gd name="connsiteY2" fmla="*/ 6724142 h 6724142"/>
                  <a:gd name="connsiteX3" fmla="*/ 2754 w 146754"/>
                  <a:gd name="connsiteY3" fmla="*/ 6583677 h 6724142"/>
                  <a:gd name="connsiteX4" fmla="*/ 0 w 146754"/>
                  <a:gd name="connsiteY4" fmla="*/ 0 h 6724142"/>
                  <a:gd name="connsiteX0" fmla="*/ 0 w 147737"/>
                  <a:gd name="connsiteY0" fmla="*/ 0 h 6724142"/>
                  <a:gd name="connsiteX1" fmla="*/ 147737 w 147737"/>
                  <a:gd name="connsiteY1" fmla="*/ 4548472 h 6724142"/>
                  <a:gd name="connsiteX2" fmla="*/ 146754 w 147737"/>
                  <a:gd name="connsiteY2" fmla="*/ 6724142 h 6724142"/>
                  <a:gd name="connsiteX3" fmla="*/ 2754 w 147737"/>
                  <a:gd name="connsiteY3" fmla="*/ 6583677 h 6724142"/>
                  <a:gd name="connsiteX4" fmla="*/ 0 w 147737"/>
                  <a:gd name="connsiteY4" fmla="*/ 0 h 6724142"/>
                  <a:gd name="connsiteX0" fmla="*/ 984 w 144983"/>
                  <a:gd name="connsiteY0" fmla="*/ 156975 h 2175670"/>
                  <a:gd name="connsiteX1" fmla="*/ 144983 w 144983"/>
                  <a:gd name="connsiteY1" fmla="*/ 0 h 2175670"/>
                  <a:gd name="connsiteX2" fmla="*/ 144000 w 144983"/>
                  <a:gd name="connsiteY2" fmla="*/ 2175670 h 2175670"/>
                  <a:gd name="connsiteX3" fmla="*/ 0 w 144983"/>
                  <a:gd name="connsiteY3" fmla="*/ 2035205 h 2175670"/>
                  <a:gd name="connsiteX4" fmla="*/ 984 w 144983"/>
                  <a:gd name="connsiteY4" fmla="*/ 156975 h 217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983" h="2175670">
                    <a:moveTo>
                      <a:pt x="984" y="156975"/>
                    </a:moveTo>
                    <a:lnTo>
                      <a:pt x="144983" y="0"/>
                    </a:lnTo>
                    <a:cubicBezTo>
                      <a:pt x="144655" y="725223"/>
                      <a:pt x="144328" y="1450447"/>
                      <a:pt x="144000" y="2175670"/>
                    </a:cubicBezTo>
                    <a:lnTo>
                      <a:pt x="0" y="2035205"/>
                    </a:lnTo>
                    <a:lnTo>
                      <a:pt x="984" y="15697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79000">
                    <a:srgbClr val="E46C0A"/>
                  </a:gs>
                  <a:gs pos="59000">
                    <a:srgbClr val="E46C0A"/>
                  </a:gs>
                  <a:gs pos="43000">
                    <a:schemeClr val="accent6">
                      <a:lumMod val="75000"/>
                    </a:schemeClr>
                  </a:gs>
                  <a:gs pos="33000">
                    <a:srgbClr val="F4EE00"/>
                  </a:gs>
                  <a:gs pos="21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рямоугольник 20"/>
              <p:cNvSpPr/>
              <p:nvPr/>
            </p:nvSpPr>
            <p:spPr>
              <a:xfrm rot="18900000">
                <a:off x="747513" y="4819641"/>
                <a:ext cx="140262" cy="2446560"/>
              </a:xfrm>
              <a:custGeom>
                <a:avLst/>
                <a:gdLst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0 w 144000"/>
                  <a:gd name="connsiteY3" fmla="*/ 6864607 h 6864607"/>
                  <a:gd name="connsiteX4" fmla="*/ 0 w 144000"/>
                  <a:gd name="connsiteY4" fmla="*/ 0 h 6864607"/>
                  <a:gd name="connsiteX0" fmla="*/ 0 w 144000"/>
                  <a:gd name="connsiteY0" fmla="*/ 0 h 6864607"/>
                  <a:gd name="connsiteX1" fmla="*/ 144000 w 144000"/>
                  <a:gd name="connsiteY1" fmla="*/ 0 h 6864607"/>
                  <a:gd name="connsiteX2" fmla="*/ 144000 w 144000"/>
                  <a:gd name="connsiteY2" fmla="*/ 6864607 h 6864607"/>
                  <a:gd name="connsiteX3" fmla="*/ 2754 w 144000"/>
                  <a:gd name="connsiteY3" fmla="*/ 6726896 h 6864607"/>
                  <a:gd name="connsiteX4" fmla="*/ 0 w 144000"/>
                  <a:gd name="connsiteY4" fmla="*/ 0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726896 h 6864607"/>
                  <a:gd name="connsiteX4" fmla="*/ 984 w 141246"/>
                  <a:gd name="connsiteY4" fmla="*/ 408977 h 6864607"/>
                  <a:gd name="connsiteX0" fmla="*/ 984 w 141246"/>
                  <a:gd name="connsiteY0" fmla="*/ 408977 h 6864607"/>
                  <a:gd name="connsiteX1" fmla="*/ 141246 w 141246"/>
                  <a:gd name="connsiteY1" fmla="*/ 0 h 6864607"/>
                  <a:gd name="connsiteX2" fmla="*/ 141246 w 141246"/>
                  <a:gd name="connsiteY2" fmla="*/ 6864607 h 6864607"/>
                  <a:gd name="connsiteX3" fmla="*/ 0 w 141246"/>
                  <a:gd name="connsiteY3" fmla="*/ 6538139 h 6864607"/>
                  <a:gd name="connsiteX4" fmla="*/ 984 w 141246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2753 w 140262"/>
                  <a:gd name="connsiteY3" fmla="*/ 6527654 h 6864607"/>
                  <a:gd name="connsiteX4" fmla="*/ 0 w 140262"/>
                  <a:gd name="connsiteY4" fmla="*/ 408977 h 6864607"/>
                  <a:gd name="connsiteX0" fmla="*/ 0 w 140262"/>
                  <a:gd name="connsiteY0" fmla="*/ 408977 h 6864607"/>
                  <a:gd name="connsiteX1" fmla="*/ 140262 w 140262"/>
                  <a:gd name="connsiteY1" fmla="*/ 0 h 6864607"/>
                  <a:gd name="connsiteX2" fmla="*/ 140262 w 140262"/>
                  <a:gd name="connsiteY2" fmla="*/ 6864607 h 6864607"/>
                  <a:gd name="connsiteX3" fmla="*/ 982 w 140262"/>
                  <a:gd name="connsiteY3" fmla="*/ 6482920 h 6864607"/>
                  <a:gd name="connsiteX4" fmla="*/ 0 w 140262"/>
                  <a:gd name="connsiteY4" fmla="*/ 408977 h 686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62" h="6864607">
                    <a:moveTo>
                      <a:pt x="0" y="408977"/>
                    </a:moveTo>
                    <a:lnTo>
                      <a:pt x="140262" y="0"/>
                    </a:lnTo>
                    <a:lnTo>
                      <a:pt x="140262" y="6864607"/>
                    </a:lnTo>
                    <a:lnTo>
                      <a:pt x="982" y="6482920"/>
                    </a:lnTo>
                    <a:cubicBezTo>
                      <a:pt x="64" y="4443361"/>
                      <a:pt x="918" y="2448536"/>
                      <a:pt x="0" y="4089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 rot="18900000">
                <a:off x="357616" y="6011248"/>
                <a:ext cx="10800" cy="994868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86000">
                    <a:srgbClr val="FFFF00"/>
                  </a:gs>
                  <a:gs pos="99000">
                    <a:srgbClr val="E46C0A"/>
                  </a:gs>
                  <a:gs pos="74000">
                    <a:srgbClr val="E46C0A"/>
                  </a:gs>
                  <a:gs pos="28000">
                    <a:schemeClr val="accent6">
                      <a:lumMod val="75000"/>
                    </a:schemeClr>
                  </a:gs>
                  <a:gs pos="15000">
                    <a:srgbClr val="F4EE00"/>
                  </a:gs>
                  <a:gs pos="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 rot="18900000">
                <a:off x="865078" y="4761899"/>
                <a:ext cx="10800" cy="2448000"/>
              </a:xfrm>
              <a:prstGeom prst="rect">
                <a:avLst/>
              </a:prstGeom>
              <a:gradFill>
                <a:gsLst>
                  <a:gs pos="0">
                    <a:schemeClr val="accent6">
                      <a:lumMod val="75000"/>
                    </a:schemeClr>
                  </a:gs>
                  <a:gs pos="69000">
                    <a:srgbClr val="FFFF00"/>
                  </a:gs>
                  <a:gs pos="80000">
                    <a:srgbClr val="E46C0A"/>
                  </a:gs>
                  <a:gs pos="56000">
                    <a:srgbClr val="E46C0A"/>
                  </a:gs>
                  <a:gs pos="46000">
                    <a:schemeClr val="accent6">
                      <a:lumMod val="75000"/>
                    </a:schemeClr>
                  </a:gs>
                  <a:gs pos="35000">
                    <a:srgbClr val="F4EE00"/>
                  </a:gs>
                  <a:gs pos="24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7" name="Прямая соединительная линия 56"/>
              <p:cNvCxnSpPr/>
              <p:nvPr/>
            </p:nvCxnSpPr>
            <p:spPr>
              <a:xfrm rot="18900000" flipH="1" flipV="1">
                <a:off x="860356" y="6489678"/>
                <a:ext cx="725480" cy="736473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flipH="1" flipV="1">
                <a:off x="4663" y="5122187"/>
                <a:ext cx="623" cy="1030192"/>
              </a:xfrm>
              <a:prstGeom prst="line">
                <a:avLst/>
              </a:prstGeom>
              <a:ln w="1079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Прямоугольник 3"/>
          <p:cNvSpPr/>
          <p:nvPr/>
        </p:nvSpPr>
        <p:spPr>
          <a:xfrm>
            <a:off x="527371" y="750648"/>
            <a:ext cx="831910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Хведорако</a:t>
            </a:r>
            <a:r>
              <a:rPr lang="ru-RU" sz="16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Алексей </a:t>
            </a:r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Иванович</a:t>
            </a:r>
            <a:endParaRPr lang="en-US" sz="1600" b="1" cap="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2438" algn="just"/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октябре 1907 года в г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Виндава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Курляндской губернии (современная Латвия) Российской Империи в семье ремесленника, выходца из крестьян.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1930 году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окончил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в Ленинграде по специальности «техник рыбного дела» и был приглашён Мурманским окружным земельным управлением на работу в Инспекцию рыболовства-рыбоводства.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апреля 1933 года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Алексей Иванович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начал работу в Мурманской окружной плановой комиссии старшим экономистом-консультантом по рыбной и зверобойной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промышленности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и деревянному судостроению, а с 1937 года – по планированию всей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промышленности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2438" algn="just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С образованием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1938 году Мурманской области окружная плановая комиссия была реорганизована в областную, где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Алексей Иванович продолжил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работу заведующим сектора сводного плана. С 15 апреля 1942 года он был переведён начальником в Мурманское областное статистическое управление.  Приказом председателя Госплана СССР в ноябре 1944 года Алексей Иванович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Хведорако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был назначен заместителем Уполномоченного Госплана СССР по Мурманской области и начальником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Областного статистического управления ЦСУ Госплана СССР. </a:t>
            </a:r>
            <a:endParaRPr lang="en-US" sz="1400" b="1" dirty="0" smtClean="0">
              <a:solidFill>
                <a:srgbClr val="441918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2438" algn="just"/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В годы войны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прифронтовых территориях были сформированы истребительные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батальо</a:t>
            </a:r>
            <a:r>
              <a:rPr lang="en-US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err="1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ны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– военизированные добровольческие формирования советских граждан, способных владеть оружием. Они состояли из партийных, </a:t>
            </a:r>
            <a:r>
              <a:rPr lang="ru-RU" sz="1400" b="1" dirty="0" smtClean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хозяйственных, 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комсомольских активистов и трудящихся, не подлежавших первоочередному призыву в Вооружённые Силы СССР, и предназначались для борьбы с диверсантами, парашютистами, шпионами, а также с дезертирами, спекулянтами и мародёрами. А.И. </a:t>
            </a:r>
            <a:r>
              <a:rPr lang="ru-RU" sz="1400" b="1" dirty="0" err="1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Хведорако</a:t>
            </a:r>
            <a:r>
              <a:rPr lang="ru-RU" sz="1400" b="1" dirty="0">
                <a:solidFill>
                  <a:srgbClr val="441918"/>
                </a:solidFill>
                <a:latin typeface="Times New Roman" pitchFamily="18" charset="0"/>
                <a:cs typeface="Times New Roman" pitchFamily="18" charset="0"/>
              </a:rPr>
              <a:t> был в составе истребительных батальонов в Мурманске и Мончегорске.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36296" y="6597627"/>
            <a:ext cx="1910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441918"/>
                </a:solidFill>
              </a:rPr>
              <a:t>МУРМАНСКСТАТ, 2020</a:t>
            </a:r>
            <a:endParaRPr lang="ru-RU" sz="1200" b="1" dirty="0">
              <a:solidFill>
                <a:srgbClr val="4419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1419</Words>
  <Application>Microsoft Office PowerPoint</Application>
  <PresentationFormat>Экран (4:3)</PresentationFormat>
  <Paragraphs>297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Кривошеев Александр Юрьевич</dc:creator>
  <cp:lastModifiedBy>Кривошеев Александр Юрьевич</cp:lastModifiedBy>
  <cp:revision>294</cp:revision>
  <cp:lastPrinted>2020-04-17T07:09:00Z</cp:lastPrinted>
  <dcterms:modified xsi:type="dcterms:W3CDTF">2021-05-07T07:56:19Z</dcterms:modified>
</cp:coreProperties>
</file>